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8" r:id="rId3"/>
    <p:sldId id="277" r:id="rId4"/>
    <p:sldId id="278" r:id="rId5"/>
    <p:sldId id="279" r:id="rId6"/>
    <p:sldId id="298" r:id="rId7"/>
    <p:sldId id="297" r:id="rId8"/>
    <p:sldId id="293" r:id="rId9"/>
    <p:sldId id="294" r:id="rId10"/>
    <p:sldId id="286" r:id="rId11"/>
    <p:sldId id="287" r:id="rId12"/>
    <p:sldId id="290" r:id="rId13"/>
    <p:sldId id="288" r:id="rId14"/>
    <p:sldId id="280" r:id="rId15"/>
    <p:sldId id="303" r:id="rId16"/>
    <p:sldId id="304" r:id="rId17"/>
    <p:sldId id="308" r:id="rId18"/>
    <p:sldId id="306" r:id="rId19"/>
    <p:sldId id="309" r:id="rId20"/>
    <p:sldId id="310" r:id="rId21"/>
    <p:sldId id="281" r:id="rId22"/>
    <p:sldId id="311" r:id="rId23"/>
    <p:sldId id="312" r:id="rId24"/>
    <p:sldId id="313" r:id="rId25"/>
    <p:sldId id="289" r:id="rId26"/>
    <p:sldId id="300" r:id="rId27"/>
    <p:sldId id="291" r:id="rId28"/>
    <p:sldId id="299" r:id="rId29"/>
    <p:sldId id="314" r:id="rId30"/>
    <p:sldId id="315" r:id="rId31"/>
    <p:sldId id="316" r:id="rId32"/>
    <p:sldId id="276" r:id="rId33"/>
    <p:sldId id="317" r:id="rId34"/>
    <p:sldId id="272" r:id="rId35"/>
    <p:sldId id="267" r:id="rId36"/>
    <p:sldId id="268" r:id="rId37"/>
    <p:sldId id="318" r:id="rId38"/>
    <p:sldId id="319" r:id="rId39"/>
    <p:sldId id="275" r:id="rId40"/>
    <p:sldId id="320" r:id="rId41"/>
    <p:sldId id="323" r:id="rId42"/>
    <p:sldId id="324" r:id="rId43"/>
    <p:sldId id="321" r:id="rId44"/>
    <p:sldId id="325" r:id="rId45"/>
    <p:sldId id="326" r:id="rId46"/>
    <p:sldId id="327" r:id="rId47"/>
    <p:sldId id="328" r:id="rId48"/>
    <p:sldId id="322" r:id="rId49"/>
    <p:sldId id="329" r:id="rId50"/>
    <p:sldId id="330"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9" autoAdjust="0"/>
    <p:restoredTop sz="79713" autoAdjust="0"/>
  </p:normalViewPr>
  <p:slideViewPr>
    <p:cSldViewPr>
      <p:cViewPr varScale="1">
        <p:scale>
          <a:sx n="59" d="100"/>
          <a:sy n="59" d="100"/>
        </p:scale>
        <p:origin x="174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D3D747-1152-44CF-8E32-AD9877B65AAB}" type="datetimeFigureOut">
              <a:rPr lang="en-US" smtClean="0"/>
              <a:t>1/2/2014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ADA95D-ED1D-4504-95F0-94EA1B014012}" type="slidenum">
              <a:rPr lang="en-US" smtClean="0"/>
              <a:t>‹#›</a:t>
            </a:fld>
            <a:endParaRPr lang="en-US"/>
          </a:p>
        </p:txBody>
      </p:sp>
    </p:spTree>
    <p:extLst>
      <p:ext uri="{BB962C8B-B14F-4D97-AF65-F5344CB8AC3E}">
        <p14:creationId xmlns:p14="http://schemas.microsoft.com/office/powerpoint/2010/main" val="48016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Zaryab</a:t>
            </a:r>
            <a:endParaRPr lang="en-US" dirty="0"/>
          </a:p>
        </p:txBody>
      </p:sp>
      <p:sp>
        <p:nvSpPr>
          <p:cNvPr id="4" name="Slide Number Placeholder 3"/>
          <p:cNvSpPr>
            <a:spLocks noGrp="1"/>
          </p:cNvSpPr>
          <p:nvPr>
            <p:ph type="sldNum" sz="quarter" idx="10"/>
          </p:nvPr>
        </p:nvSpPr>
        <p:spPr/>
        <p:txBody>
          <a:bodyPr/>
          <a:lstStyle/>
          <a:p>
            <a:fld id="{F0ADA95D-ED1D-4504-95F0-94EA1B014012}" type="slidenum">
              <a:rPr lang="en-US" smtClean="0"/>
              <a:t>1</a:t>
            </a:fld>
            <a:endParaRPr lang="en-US"/>
          </a:p>
        </p:txBody>
      </p:sp>
    </p:spTree>
    <p:extLst>
      <p:ext uri="{BB962C8B-B14F-4D97-AF65-F5344CB8AC3E}">
        <p14:creationId xmlns:p14="http://schemas.microsoft.com/office/powerpoint/2010/main" val="2880850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t>
            </a:r>
            <a:endParaRPr lang="en-US" dirty="0"/>
          </a:p>
        </p:txBody>
      </p:sp>
      <p:sp>
        <p:nvSpPr>
          <p:cNvPr id="4" name="Slide Number Placeholder 3"/>
          <p:cNvSpPr>
            <a:spLocks noGrp="1"/>
          </p:cNvSpPr>
          <p:nvPr>
            <p:ph type="sldNum" sz="quarter" idx="10"/>
          </p:nvPr>
        </p:nvSpPr>
        <p:spPr/>
        <p:txBody>
          <a:bodyPr/>
          <a:lstStyle/>
          <a:p>
            <a:fld id="{F0ADA95D-ED1D-4504-95F0-94EA1B014012}" type="slidenum">
              <a:rPr lang="en-US" smtClean="0"/>
              <a:t>10</a:t>
            </a:fld>
            <a:endParaRPr lang="en-US"/>
          </a:p>
        </p:txBody>
      </p:sp>
    </p:spTree>
    <p:extLst>
      <p:ext uri="{BB962C8B-B14F-4D97-AF65-F5344CB8AC3E}">
        <p14:creationId xmlns:p14="http://schemas.microsoft.com/office/powerpoint/2010/main" val="4103703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t>
            </a:r>
            <a:endParaRPr lang="en-US" dirty="0"/>
          </a:p>
        </p:txBody>
      </p:sp>
      <p:sp>
        <p:nvSpPr>
          <p:cNvPr id="4" name="Slide Number Placeholder 3"/>
          <p:cNvSpPr>
            <a:spLocks noGrp="1"/>
          </p:cNvSpPr>
          <p:nvPr>
            <p:ph type="sldNum" sz="quarter" idx="10"/>
          </p:nvPr>
        </p:nvSpPr>
        <p:spPr/>
        <p:txBody>
          <a:bodyPr/>
          <a:lstStyle/>
          <a:p>
            <a:fld id="{F0ADA95D-ED1D-4504-95F0-94EA1B014012}" type="slidenum">
              <a:rPr lang="en-US" smtClean="0"/>
              <a:t>11</a:t>
            </a:fld>
            <a:endParaRPr lang="en-US"/>
          </a:p>
        </p:txBody>
      </p:sp>
    </p:spTree>
    <p:extLst>
      <p:ext uri="{BB962C8B-B14F-4D97-AF65-F5344CB8AC3E}">
        <p14:creationId xmlns:p14="http://schemas.microsoft.com/office/powerpoint/2010/main" val="1568484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t>
            </a:r>
            <a:endParaRPr lang="en-US" dirty="0"/>
          </a:p>
        </p:txBody>
      </p:sp>
      <p:sp>
        <p:nvSpPr>
          <p:cNvPr id="4" name="Slide Number Placeholder 3"/>
          <p:cNvSpPr>
            <a:spLocks noGrp="1"/>
          </p:cNvSpPr>
          <p:nvPr>
            <p:ph type="sldNum" sz="quarter" idx="10"/>
          </p:nvPr>
        </p:nvSpPr>
        <p:spPr/>
        <p:txBody>
          <a:bodyPr/>
          <a:lstStyle/>
          <a:p>
            <a:fld id="{F0ADA95D-ED1D-4504-95F0-94EA1B014012}" type="slidenum">
              <a:rPr lang="en-US" smtClean="0"/>
              <a:t>12</a:t>
            </a:fld>
            <a:endParaRPr lang="en-US"/>
          </a:p>
        </p:txBody>
      </p:sp>
    </p:spTree>
    <p:extLst>
      <p:ext uri="{BB962C8B-B14F-4D97-AF65-F5344CB8AC3E}">
        <p14:creationId xmlns:p14="http://schemas.microsoft.com/office/powerpoint/2010/main" val="3926392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t>
            </a:r>
            <a:endParaRPr lang="en-US" dirty="0"/>
          </a:p>
        </p:txBody>
      </p:sp>
      <p:sp>
        <p:nvSpPr>
          <p:cNvPr id="4" name="Slide Number Placeholder 3"/>
          <p:cNvSpPr>
            <a:spLocks noGrp="1"/>
          </p:cNvSpPr>
          <p:nvPr>
            <p:ph type="sldNum" sz="quarter" idx="10"/>
          </p:nvPr>
        </p:nvSpPr>
        <p:spPr/>
        <p:txBody>
          <a:bodyPr/>
          <a:lstStyle/>
          <a:p>
            <a:fld id="{F0ADA95D-ED1D-4504-95F0-94EA1B014012}" type="slidenum">
              <a:rPr lang="en-US" smtClean="0"/>
              <a:t>13</a:t>
            </a:fld>
            <a:endParaRPr lang="en-US"/>
          </a:p>
        </p:txBody>
      </p:sp>
    </p:spTree>
    <p:extLst>
      <p:ext uri="{BB962C8B-B14F-4D97-AF65-F5344CB8AC3E}">
        <p14:creationId xmlns:p14="http://schemas.microsoft.com/office/powerpoint/2010/main" val="1871114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smtClean="0">
                <a:solidFill>
                  <a:schemeClr val="tx1"/>
                </a:solidFill>
                <a:effectLst/>
                <a:latin typeface="+mn-lt"/>
                <a:ea typeface="+mn-ea"/>
                <a:cs typeface="+mn-cs"/>
              </a:rPr>
              <a:t>POSSIBLE LOSS THAT COULD RESULT FROM PRODUCT USE</a:t>
            </a:r>
            <a:endParaRPr lang="en-US" sz="1200" i="1" kern="1200" dirty="0" smtClean="0">
              <a:solidFill>
                <a:schemeClr val="tx1"/>
              </a:solidFill>
              <a:effectLst/>
              <a:latin typeface="+mn-lt"/>
              <a:ea typeface="+mn-ea"/>
              <a:cs typeface="+mn-cs"/>
            </a:endParaRPr>
          </a:p>
          <a:p>
            <a:r>
              <a:rPr lang="en-CA" sz="1200" i="0" kern="1200" dirty="0" smtClean="0">
                <a:solidFill>
                  <a:schemeClr val="tx1"/>
                </a:solidFill>
                <a:effectLst/>
                <a:latin typeface="+mn-lt"/>
                <a:ea typeface="+mn-ea"/>
                <a:cs typeface="+mn-cs"/>
              </a:rPr>
              <a:t> </a:t>
            </a:r>
            <a:endParaRPr lang="en-US" sz="1200" i="1"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If the login process is not password protected, the validity of a person’s vote will not be ensured. Hence, Logging in to the Vote Dou software shall require user identity authentication. The system should be password protected with utmost care being taken by the ECO, ensuring that the passwords are provided only to the required individuals. As an improvement to the user identity authentication process, Fingerprint of the users can be scanned to log in to the system. The scanned finger prints is matched against the finger print of the specific individual stored in the NADRA database. A scanning device is needed to acquire the finger print and will be connected to the voting terminal that’s runs Vote Dou.</a:t>
            </a:r>
          </a:p>
          <a:p>
            <a:pPr lvl="0"/>
            <a:r>
              <a:rPr lang="en-US" sz="1200" kern="1200" dirty="0" smtClean="0">
                <a:solidFill>
                  <a:schemeClr val="tx1"/>
                </a:solidFill>
                <a:effectLst/>
                <a:latin typeface="+mn-lt"/>
                <a:ea typeface="+mn-ea"/>
                <a:cs typeface="+mn-cs"/>
              </a:rPr>
              <a:t>If the database is hacked, confidential information about the voter can be leaked or fake votes can be casted. Hence, Preventive measures should be taken to ensure that hacking into the Vote Dou database is impossible.</a:t>
            </a:r>
          </a:p>
          <a:p>
            <a:r>
              <a:rPr lang="en-CA" sz="1200" kern="1200" dirty="0" smtClean="0">
                <a:solidFill>
                  <a:schemeClr val="tx1"/>
                </a:solidFill>
                <a:effectLst/>
                <a:latin typeface="+mn-lt"/>
                <a:ea typeface="+mn-ea"/>
                <a:cs typeface="+mn-cs"/>
              </a:rPr>
              <a:t>Vote Dou shall not allow </a:t>
            </a:r>
            <a:r>
              <a:rPr lang="en-CA" sz="1200" kern="1200" dirty="0" err="1" smtClean="0">
                <a:solidFill>
                  <a:schemeClr val="tx1"/>
                </a:solidFill>
                <a:effectLst/>
                <a:latin typeface="+mn-lt"/>
                <a:ea typeface="+mn-ea"/>
                <a:cs typeface="+mn-cs"/>
              </a:rPr>
              <a:t>i</a:t>
            </a:r>
            <a:r>
              <a:rPr lang="en-CA" sz="1200" kern="1200" dirty="0" smtClean="0">
                <a:solidFill>
                  <a:schemeClr val="tx1"/>
                </a:solidFill>
                <a:effectLst/>
                <a:latin typeface="+mn-lt"/>
                <a:ea typeface="+mn-ea"/>
                <a:cs typeface="+mn-cs"/>
              </a:rPr>
              <a:t>-voting. I-voting is voting from one's personal computer, mobile phone, television via the internet. As </a:t>
            </a:r>
            <a:r>
              <a:rPr lang="en-CA" sz="1200" kern="1200" dirty="0" err="1" smtClean="0">
                <a:solidFill>
                  <a:schemeClr val="tx1"/>
                </a:solidFill>
                <a:effectLst/>
                <a:latin typeface="+mn-lt"/>
                <a:ea typeface="+mn-ea"/>
                <a:cs typeface="+mn-cs"/>
              </a:rPr>
              <a:t>i</a:t>
            </a:r>
            <a:r>
              <a:rPr lang="en-CA" sz="1200" kern="1200" dirty="0" smtClean="0">
                <a:solidFill>
                  <a:schemeClr val="tx1"/>
                </a:solidFill>
                <a:effectLst/>
                <a:latin typeface="+mn-lt"/>
                <a:ea typeface="+mn-ea"/>
                <a:cs typeface="+mn-cs"/>
              </a:rPr>
              <a:t>-voting doesn’t ensure the validity of a person’s vote, the Vote Dou </a:t>
            </a:r>
            <a:endParaRPr lang="en-US" dirty="0"/>
          </a:p>
        </p:txBody>
      </p:sp>
      <p:sp>
        <p:nvSpPr>
          <p:cNvPr id="4" name="Slide Number Placeholder 3"/>
          <p:cNvSpPr>
            <a:spLocks noGrp="1"/>
          </p:cNvSpPr>
          <p:nvPr>
            <p:ph type="sldNum" sz="quarter" idx="10"/>
          </p:nvPr>
        </p:nvSpPr>
        <p:spPr/>
        <p:txBody>
          <a:bodyPr/>
          <a:lstStyle/>
          <a:p>
            <a:fld id="{F0ADA95D-ED1D-4504-95F0-94EA1B014012}" type="slidenum">
              <a:rPr lang="en-US" smtClean="0"/>
              <a:t>23</a:t>
            </a:fld>
            <a:endParaRPr lang="en-US"/>
          </a:p>
        </p:txBody>
      </p:sp>
    </p:spTree>
    <p:extLst>
      <p:ext uri="{BB962C8B-B14F-4D97-AF65-F5344CB8AC3E}">
        <p14:creationId xmlns:p14="http://schemas.microsoft.com/office/powerpoint/2010/main" val="3491123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CA" sz="1200" b="1" kern="1200" dirty="0" smtClean="0">
                <a:solidFill>
                  <a:schemeClr val="tx1"/>
                </a:solidFill>
                <a:effectLst/>
                <a:latin typeface="+mn-lt"/>
                <a:ea typeface="+mn-ea"/>
                <a:cs typeface="+mn-cs"/>
              </a:rPr>
              <a:t>Software Quality Attributes</a:t>
            </a:r>
            <a:endParaRPr lang="en-US" sz="1600" b="1" kern="1200" dirty="0" smtClean="0">
              <a:solidFill>
                <a:schemeClr val="tx1"/>
              </a:solidFill>
              <a:effectLst/>
              <a:latin typeface="+mn-lt"/>
              <a:ea typeface="+mn-ea"/>
              <a:cs typeface="+mn-cs"/>
            </a:endParaRPr>
          </a:p>
          <a:p>
            <a:pPr lvl="2"/>
            <a:r>
              <a:rPr lang="en-US" sz="1200" b="1" kern="1200" dirty="0" smtClean="0">
                <a:solidFill>
                  <a:schemeClr val="tx1"/>
                </a:solidFill>
                <a:effectLst/>
                <a:latin typeface="+mn-lt"/>
                <a:ea typeface="+mn-ea"/>
                <a:cs typeface="+mn-cs"/>
              </a:rPr>
              <a:t>RELIABILITY</a:t>
            </a:r>
          </a:p>
          <a:p>
            <a:r>
              <a:rPr lang="en-US" sz="1200" kern="1200" dirty="0" smtClean="0">
                <a:solidFill>
                  <a:schemeClr val="tx1"/>
                </a:solidFill>
                <a:effectLst/>
                <a:latin typeface="+mn-lt"/>
                <a:ea typeface="+mn-ea"/>
                <a:cs typeface="+mn-cs"/>
              </a:rPr>
              <a:t>The system’s availability and data integrity cannot be jeopardized at any cost. As the system plays a very significant role in the national elections, a system crash means that the software is unavailable to cast and submit a vote at a polling station. This will affect the whole voting process and cause inconvenience to both the voters and the election commission officers. Hence, the system must be properly tested using validation and defect checks and all the errors should be debugged. The mean time to failure should not be less than 2400 hours.</a:t>
            </a:r>
            <a:endParaRPr lang="en-US" sz="14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is very important that that the software ensures data integrity as well. All database transactions must be carried out using COMMIT and ROLLBACK statements and locking to ensure data consistency. Moreover, a complete protection must be provided to safeguard the data against malicious users that may attempt to hack into the database and manipulate the election results. Experts in security and hacking must be asked to check for any loop holes in the security.</a:t>
            </a:r>
            <a:endParaRPr lang="en-US" sz="14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2"/>
            <a:r>
              <a:rPr lang="en-US" sz="1200" b="1" kern="1200" dirty="0" smtClean="0">
                <a:solidFill>
                  <a:schemeClr val="tx1"/>
                </a:solidFill>
                <a:effectLst/>
                <a:latin typeface="+mn-lt"/>
                <a:ea typeface="+mn-ea"/>
                <a:cs typeface="+mn-cs"/>
              </a:rPr>
              <a:t>ROBUSTNESS</a:t>
            </a:r>
          </a:p>
          <a:p>
            <a:r>
              <a:rPr lang="en-US" sz="1200" kern="1200" dirty="0" smtClean="0">
                <a:solidFill>
                  <a:schemeClr val="tx1"/>
                </a:solidFill>
                <a:effectLst/>
                <a:latin typeface="+mn-lt"/>
                <a:ea typeface="+mn-ea"/>
                <a:cs typeface="+mn-cs"/>
              </a:rPr>
              <a:t>It is crucial that the system does not produce unwanted results in the case of a system failure. In case of a failure, all processing transactions should be rolled back and there should be no loss of information or data corruption in any situation. The probability for data corruption on failure should be 0. It should not take more than 5 minutes for the system to restart in case of a failure (preferably 3 minutes) as time plays an important part in the process of an election. </a:t>
            </a:r>
            <a:endParaRPr lang="en-US" sz="14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During the testing phase, test cases should be modeled to perform defect testing using correct inputs, extreme inputs (maximum/minimum values) and incorrect data with known errors. This will check how the system will cope with errors during execution.</a:t>
            </a:r>
            <a:endParaRPr lang="en-US" sz="14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2"/>
            <a:r>
              <a:rPr lang="en-US" sz="1200" b="1" kern="1200" dirty="0" smtClean="0">
                <a:solidFill>
                  <a:schemeClr val="tx1"/>
                </a:solidFill>
                <a:effectLst/>
                <a:latin typeface="+mn-lt"/>
                <a:ea typeface="+mn-ea"/>
                <a:cs typeface="+mn-cs"/>
              </a:rPr>
              <a:t>ADAPTABILITY</a:t>
            </a:r>
          </a:p>
          <a:p>
            <a:r>
              <a:rPr lang="en-US" sz="1200" kern="1200" dirty="0" smtClean="0">
                <a:solidFill>
                  <a:schemeClr val="tx1"/>
                </a:solidFill>
                <a:effectLst/>
                <a:latin typeface="+mn-lt"/>
                <a:ea typeface="+mn-ea"/>
                <a:cs typeface="+mn-cs"/>
              </a:rPr>
              <a:t>Vote Dou 1.0 will be presented as an alternative to the existing parliamentary voting procedure present in Pakistan. Hence, its adaptability to the working domain is significant. As there will be both educated people and uneducated people using the software, it is very important that the software provides a simple user interface. The interface must only demand basic operations such as entering the NIC number and clicking on the respective candidate of the constituency belonging to a certain party from both the national and provincial assemblies. </a:t>
            </a:r>
            <a:endParaRPr lang="en-US" sz="14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voters will be using this software for the first time during the elections so it is necessary that the voters adapt to the system easily and quickly. They should not make a mistake while casting their votes electronically. The average number of people to make a successful poll before a voter error occurs should be 10000. The mean time taken for the voter to cast the vote after logging in should be 45 seconds.</a:t>
            </a:r>
            <a:endParaRPr lang="en-US" sz="14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2"/>
            <a:r>
              <a:rPr lang="en-US" sz="1200" b="1" kern="1200" dirty="0" smtClean="0">
                <a:solidFill>
                  <a:schemeClr val="tx1"/>
                </a:solidFill>
                <a:effectLst/>
                <a:latin typeface="+mn-lt"/>
                <a:ea typeface="+mn-ea"/>
                <a:cs typeface="+mn-cs"/>
              </a:rPr>
              <a:t>MAINTAINABILITY</a:t>
            </a:r>
          </a:p>
          <a:p>
            <a:r>
              <a:rPr lang="en-US" sz="1200" kern="1200" dirty="0" smtClean="0">
                <a:solidFill>
                  <a:schemeClr val="tx1"/>
                </a:solidFill>
                <a:effectLst/>
                <a:latin typeface="+mn-lt"/>
                <a:ea typeface="+mn-ea"/>
                <a:cs typeface="+mn-cs"/>
              </a:rPr>
              <a:t>An important requirement is maintainability and evolution of the system. Vote Dou 1.0 must be designed and implemented in such a manner that it is adaptable to both software and hardware upgrades. Hardware upgrades may include scanning devices to implement the finger print security system. Software upgrades may include expanding the functionality or adding a firewall. </a:t>
            </a:r>
            <a:endParaRPr lang="en-US" sz="14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flexibility to change can be implemented using classes and inheritance.</a:t>
            </a:r>
            <a:endParaRPr lang="en-US" sz="14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0ADA95D-ED1D-4504-95F0-94EA1B014012}" type="slidenum">
              <a:rPr lang="en-US" smtClean="0"/>
              <a:t>24</a:t>
            </a:fld>
            <a:endParaRPr lang="en-US"/>
          </a:p>
        </p:txBody>
      </p:sp>
    </p:spTree>
    <p:extLst>
      <p:ext uri="{BB962C8B-B14F-4D97-AF65-F5344CB8AC3E}">
        <p14:creationId xmlns:p14="http://schemas.microsoft.com/office/powerpoint/2010/main" val="1215146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a:t>
            </a:r>
            <a:endParaRPr lang="en-US" dirty="0"/>
          </a:p>
        </p:txBody>
      </p:sp>
      <p:sp>
        <p:nvSpPr>
          <p:cNvPr id="4" name="Slide Number Placeholder 3"/>
          <p:cNvSpPr>
            <a:spLocks noGrp="1"/>
          </p:cNvSpPr>
          <p:nvPr>
            <p:ph type="sldNum" sz="quarter" idx="10"/>
          </p:nvPr>
        </p:nvSpPr>
        <p:spPr/>
        <p:txBody>
          <a:bodyPr/>
          <a:lstStyle/>
          <a:p>
            <a:fld id="{F0ADA95D-ED1D-4504-95F0-94EA1B014012}" type="slidenum">
              <a:rPr lang="en-US" smtClean="0"/>
              <a:t>25</a:t>
            </a:fld>
            <a:endParaRPr lang="en-US"/>
          </a:p>
        </p:txBody>
      </p:sp>
    </p:spTree>
    <p:extLst>
      <p:ext uri="{BB962C8B-B14F-4D97-AF65-F5344CB8AC3E}">
        <p14:creationId xmlns:p14="http://schemas.microsoft.com/office/powerpoint/2010/main" val="4204200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t>
            </a:r>
            <a:endParaRPr lang="en-US" dirty="0"/>
          </a:p>
        </p:txBody>
      </p:sp>
      <p:sp>
        <p:nvSpPr>
          <p:cNvPr id="4" name="Slide Number Placeholder 3"/>
          <p:cNvSpPr>
            <a:spLocks noGrp="1"/>
          </p:cNvSpPr>
          <p:nvPr>
            <p:ph type="sldNum" sz="quarter" idx="10"/>
          </p:nvPr>
        </p:nvSpPr>
        <p:spPr/>
        <p:txBody>
          <a:bodyPr/>
          <a:lstStyle/>
          <a:p>
            <a:fld id="{F0ADA95D-ED1D-4504-95F0-94EA1B014012}" type="slidenum">
              <a:rPr lang="en-US" smtClean="0"/>
              <a:t>26</a:t>
            </a:fld>
            <a:endParaRPr lang="en-US"/>
          </a:p>
        </p:txBody>
      </p:sp>
    </p:spTree>
    <p:extLst>
      <p:ext uri="{BB962C8B-B14F-4D97-AF65-F5344CB8AC3E}">
        <p14:creationId xmlns:p14="http://schemas.microsoft.com/office/powerpoint/2010/main" val="1021798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
            </a:r>
            <a:endParaRPr lang="en-US" dirty="0"/>
          </a:p>
        </p:txBody>
      </p:sp>
      <p:sp>
        <p:nvSpPr>
          <p:cNvPr id="4" name="Slide Number Placeholder 3"/>
          <p:cNvSpPr>
            <a:spLocks noGrp="1"/>
          </p:cNvSpPr>
          <p:nvPr>
            <p:ph type="sldNum" sz="quarter" idx="10"/>
          </p:nvPr>
        </p:nvSpPr>
        <p:spPr/>
        <p:txBody>
          <a:bodyPr/>
          <a:lstStyle/>
          <a:p>
            <a:fld id="{F0ADA95D-ED1D-4504-95F0-94EA1B014012}" type="slidenum">
              <a:rPr lang="en-US" smtClean="0"/>
              <a:t>27</a:t>
            </a:fld>
            <a:endParaRPr lang="en-US"/>
          </a:p>
        </p:txBody>
      </p:sp>
    </p:spTree>
    <p:extLst>
      <p:ext uri="{BB962C8B-B14F-4D97-AF65-F5344CB8AC3E}">
        <p14:creationId xmlns:p14="http://schemas.microsoft.com/office/powerpoint/2010/main" val="3008627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Hardware:</a:t>
            </a:r>
          </a:p>
          <a:p>
            <a:pPr>
              <a:lnSpc>
                <a:spcPct val="106000"/>
              </a:lnSpc>
            </a:pPr>
            <a:r>
              <a:rPr lang="en-CA" dirty="0" smtClean="0">
                <a:latin typeface="Calibri" panose="020F0502020204030204" pitchFamily="34" charset="0"/>
                <a:ea typeface="Times New Roman" panose="02020603050405020304" pitchFamily="18" charset="0"/>
                <a:cs typeface="Times New Roman" panose="02020603050405020304" pitchFamily="18" charset="0"/>
              </a:rPr>
              <a:t>Vote Dou 1.0 is composed of the following hardware interfaces:</a:t>
            </a: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6000"/>
              </a:lnSpc>
            </a:pPr>
            <a:r>
              <a:rPr lang="en-CA" dirty="0" smtClean="0">
                <a:latin typeface="Calibri" panose="020F0502020204030204" pitchFamily="34" charset="0"/>
                <a:ea typeface="Times New Roman" panose="02020603050405020304" pitchFamily="18" charset="0"/>
                <a:cs typeface="Times New Roman" panose="02020603050405020304" pitchFamily="18" charset="0"/>
              </a:rPr>
              <a:t> </a:t>
            </a: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6000"/>
              </a:lnSpc>
              <a:spcBef>
                <a:spcPts val="0"/>
              </a:spcBef>
              <a:spcAft>
                <a:spcPts val="0"/>
              </a:spcAft>
              <a:buFont typeface="+mj-lt"/>
              <a:buAutoNum type="arabicParenR"/>
            </a:pPr>
            <a:r>
              <a:rPr lang="en-CA" dirty="0" smtClean="0">
                <a:latin typeface="Calibri" panose="020F0502020204030204" pitchFamily="34" charset="0"/>
                <a:ea typeface="Times New Roman" panose="02020603050405020304" pitchFamily="18" charset="0"/>
                <a:cs typeface="Times New Roman" panose="02020603050405020304" pitchFamily="18" charset="0"/>
              </a:rPr>
              <a:t>At the polling stations, the Voter interface of the system is run on </a:t>
            </a:r>
            <a:r>
              <a:rPr lang="en-CA" b="1" dirty="0" smtClean="0">
                <a:latin typeface="Calibri" panose="020F0502020204030204" pitchFamily="34" charset="0"/>
                <a:ea typeface="Times New Roman" panose="02020603050405020304" pitchFamily="18" charset="0"/>
                <a:cs typeface="Times New Roman" panose="02020603050405020304" pitchFamily="18" charset="0"/>
              </a:rPr>
              <a:t>a client computer </a:t>
            </a:r>
            <a:r>
              <a:rPr lang="en-CA" dirty="0" smtClean="0">
                <a:latin typeface="Calibri" panose="020F0502020204030204" pitchFamily="34" charset="0"/>
                <a:ea typeface="Times New Roman" panose="02020603050405020304" pitchFamily="18" charset="0"/>
                <a:cs typeface="Times New Roman" panose="02020603050405020304" pitchFamily="18" charset="0"/>
              </a:rPr>
              <a:t>with 300mb of hard disk space, 1 GB ram, and a dual core 1 GHz processor. It must be accompanied by a Visual Display Screen, a typing device (i.e. Keyboard) and a pointing device (i.e. mouse or digital pen).  </a:t>
            </a:r>
          </a:p>
          <a:p>
            <a:pPr marL="342900" marR="0" lvl="0" indent="-342900">
              <a:lnSpc>
                <a:spcPct val="106000"/>
              </a:lnSpc>
              <a:spcBef>
                <a:spcPts val="0"/>
              </a:spcBef>
              <a:spcAft>
                <a:spcPts val="0"/>
              </a:spcAft>
              <a:buFont typeface="+mj-lt"/>
              <a:buAutoNum type="arabicParenR"/>
            </a:pP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6000"/>
              </a:lnSpc>
              <a:spcBef>
                <a:spcPts val="0"/>
              </a:spcBef>
              <a:spcAft>
                <a:spcPts val="0"/>
              </a:spcAft>
              <a:buFont typeface="+mj-lt"/>
              <a:buAutoNum type="arabicParenR"/>
            </a:pPr>
            <a:r>
              <a:rPr lang="en-CA" dirty="0" smtClean="0">
                <a:latin typeface="Calibri" panose="020F0502020204030204" pitchFamily="34" charset="0"/>
                <a:ea typeface="Times New Roman" panose="02020603050405020304" pitchFamily="18" charset="0"/>
                <a:cs typeface="Times New Roman" panose="02020603050405020304" pitchFamily="18" charset="0"/>
              </a:rPr>
              <a:t>At the Election Stations, the Administrator/ECO Interface of the system is run on a computer.</a:t>
            </a:r>
          </a:p>
          <a:p>
            <a:pPr marL="342900" marR="0" lvl="0" indent="-342900">
              <a:lnSpc>
                <a:spcPct val="106000"/>
              </a:lnSpc>
              <a:spcBef>
                <a:spcPts val="0"/>
              </a:spcBef>
              <a:spcAft>
                <a:spcPts val="0"/>
              </a:spcAft>
              <a:buFont typeface="+mj-lt"/>
              <a:buAutoNum type="arabicParenR"/>
            </a:pP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6000"/>
              </a:lnSpc>
              <a:spcBef>
                <a:spcPts val="0"/>
              </a:spcBef>
              <a:spcAft>
                <a:spcPts val="0"/>
              </a:spcAft>
              <a:buFont typeface="+mj-lt"/>
              <a:buAutoNum type="arabicParenR"/>
            </a:pPr>
            <a:r>
              <a:rPr lang="en-CA" dirty="0" smtClean="0">
                <a:latin typeface="Calibri" panose="020F0502020204030204" pitchFamily="34" charset="0"/>
                <a:ea typeface="Times New Roman" panose="02020603050405020304" pitchFamily="18" charset="0"/>
                <a:cs typeface="Times New Roman" panose="02020603050405020304" pitchFamily="18" charset="0"/>
              </a:rPr>
              <a:t>The database is placed on </a:t>
            </a:r>
            <a:r>
              <a:rPr lang="en-CA" b="1" dirty="0" smtClean="0">
                <a:latin typeface="Calibri" panose="020F0502020204030204" pitchFamily="34" charset="0"/>
                <a:ea typeface="Times New Roman" panose="02020603050405020304" pitchFamily="18" charset="0"/>
                <a:cs typeface="Times New Roman" panose="02020603050405020304" pitchFamily="18" charset="0"/>
              </a:rPr>
              <a:t>the server computer</a:t>
            </a:r>
            <a:r>
              <a:rPr lang="en-CA" dirty="0" smtClean="0">
                <a:latin typeface="Calibri" panose="020F0502020204030204" pitchFamily="34" charset="0"/>
                <a:ea typeface="Times New Roman" panose="02020603050405020304" pitchFamily="18" charset="0"/>
                <a:cs typeface="Times New Roman" panose="02020603050405020304" pitchFamily="18" charset="0"/>
              </a:rPr>
              <a:t>. The database server should have sufficient memory so as to store all of the data necessary. This may vary with the scope of use of the product.</a:t>
            </a:r>
          </a:p>
          <a:p>
            <a:pPr marL="342900" marR="0" lvl="0" indent="-342900">
              <a:lnSpc>
                <a:spcPct val="106000"/>
              </a:lnSpc>
              <a:spcBef>
                <a:spcPts val="0"/>
              </a:spcBef>
              <a:spcAft>
                <a:spcPts val="0"/>
              </a:spcAft>
              <a:buFont typeface="+mj-lt"/>
              <a:buAutoNum type="arabicParenR"/>
            </a:pP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6000"/>
              </a:lnSpc>
              <a:spcBef>
                <a:spcPts val="0"/>
              </a:spcBef>
              <a:spcAft>
                <a:spcPts val="800"/>
              </a:spcAft>
              <a:buFont typeface="+mj-lt"/>
              <a:buAutoNum type="arabicParenR"/>
            </a:pPr>
            <a:r>
              <a:rPr lang="en-CA" dirty="0" smtClean="0">
                <a:latin typeface="Calibri" panose="020F0502020204030204" pitchFamily="34" charset="0"/>
                <a:ea typeface="Times New Roman" panose="02020603050405020304" pitchFamily="18" charset="0"/>
                <a:cs typeface="Times New Roman" panose="02020603050405020304" pitchFamily="18" charset="0"/>
              </a:rPr>
              <a:t>A </a:t>
            </a:r>
            <a:r>
              <a:rPr lang="en-CA" b="1" dirty="0" smtClean="0">
                <a:latin typeface="Calibri" panose="020F0502020204030204" pitchFamily="34" charset="0"/>
                <a:ea typeface="Times New Roman" panose="02020603050405020304" pitchFamily="18" charset="0"/>
                <a:cs typeface="Times New Roman" panose="02020603050405020304" pitchFamily="18" charset="0"/>
              </a:rPr>
              <a:t>scanning device </a:t>
            </a:r>
            <a:r>
              <a:rPr lang="en-CA" dirty="0" smtClean="0">
                <a:latin typeface="Calibri" panose="020F0502020204030204" pitchFamily="34" charset="0"/>
                <a:ea typeface="Times New Roman" panose="02020603050405020304" pitchFamily="18" charset="0"/>
                <a:cs typeface="Times New Roman" panose="02020603050405020304" pitchFamily="18" charset="0"/>
              </a:rPr>
              <a:t>must be installed at every polling station. (future implementation)</a:t>
            </a:r>
            <a:endParaRPr lang="en-US"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smtClean="0"/>
          </a:p>
          <a:p>
            <a:r>
              <a:rPr lang="en-US" dirty="0" smtClean="0"/>
              <a:t>Software:</a:t>
            </a:r>
          </a:p>
          <a:p>
            <a:endParaRPr lang="en-US" dirty="0" smtClean="0"/>
          </a:p>
          <a:p>
            <a:pPr>
              <a:lnSpc>
                <a:spcPct val="106000"/>
              </a:lnSpc>
            </a:pPr>
            <a:r>
              <a:rPr lang="en-CA" dirty="0" smtClean="0">
                <a:latin typeface="Calibri" panose="020F0502020204030204" pitchFamily="34" charset="0"/>
                <a:ea typeface="Times New Roman" panose="02020603050405020304" pitchFamily="18" charset="0"/>
                <a:cs typeface="Times New Roman" panose="02020603050405020304" pitchFamily="18" charset="0"/>
              </a:rPr>
              <a:t>The software requirement for the development of Vote Dou 1.0 are </a:t>
            </a:r>
            <a:r>
              <a:rPr lang="en-CA" b="1" dirty="0" smtClean="0">
                <a:latin typeface="Calibri" panose="020F0502020204030204" pitchFamily="34" charset="0"/>
                <a:ea typeface="Times New Roman" panose="02020603050405020304" pitchFamily="18" charset="0"/>
                <a:cs typeface="Times New Roman" panose="02020603050405020304" pitchFamily="18" charset="0"/>
              </a:rPr>
              <a:t>Windows Operating System</a:t>
            </a:r>
            <a:r>
              <a:rPr lang="en-CA" dirty="0" smtClean="0">
                <a:latin typeface="Calibri" panose="020F0502020204030204" pitchFamily="34" charset="0"/>
                <a:ea typeface="Times New Roman" panose="02020603050405020304" pitchFamily="18" charset="0"/>
                <a:cs typeface="Times New Roman" panose="02020603050405020304" pitchFamily="18" charset="0"/>
              </a:rPr>
              <a:t>, </a:t>
            </a:r>
            <a:r>
              <a:rPr lang="en-CA" b="1" dirty="0" smtClean="0">
                <a:latin typeface="Calibri" panose="020F0502020204030204" pitchFamily="34" charset="0"/>
                <a:ea typeface="Times New Roman" panose="02020603050405020304" pitchFamily="18" charset="0"/>
                <a:cs typeface="Times New Roman" panose="02020603050405020304" pitchFamily="18" charset="0"/>
              </a:rPr>
              <a:t>Visual Studio 2013 </a:t>
            </a:r>
            <a:r>
              <a:rPr lang="en-CA" dirty="0" smtClean="0">
                <a:latin typeface="Calibri" panose="020F0502020204030204" pitchFamily="34" charset="0"/>
                <a:ea typeface="Times New Roman" panose="02020603050405020304" pitchFamily="18" charset="0"/>
                <a:cs typeface="Times New Roman" panose="02020603050405020304" pitchFamily="18" charset="0"/>
              </a:rPr>
              <a:t>(or previous versions) to design the windows forms using C# and  </a:t>
            </a:r>
            <a:r>
              <a:rPr lang="en-CA" b="1" dirty="0" smtClean="0">
                <a:latin typeface="Calibri" panose="020F0502020204030204" pitchFamily="34" charset="0"/>
                <a:ea typeface="Times New Roman" panose="02020603050405020304" pitchFamily="18" charset="0"/>
                <a:cs typeface="Times New Roman" panose="02020603050405020304" pitchFamily="18" charset="0"/>
              </a:rPr>
              <a:t>SQL server management studio </a:t>
            </a:r>
            <a:r>
              <a:rPr lang="en-CA" dirty="0" smtClean="0">
                <a:latin typeface="Calibri" panose="020F0502020204030204" pitchFamily="34" charset="0"/>
                <a:ea typeface="Times New Roman" panose="02020603050405020304" pitchFamily="18" charset="0"/>
                <a:cs typeface="Times New Roman" panose="02020603050405020304" pitchFamily="18" charset="0"/>
              </a:rPr>
              <a:t>to create the database and store information. </a:t>
            </a: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6000"/>
              </a:lnSpc>
            </a:pPr>
            <a:r>
              <a:rPr lang="en-CA" dirty="0" smtClean="0">
                <a:latin typeface="Calibri" panose="020F0502020204030204" pitchFamily="34" charset="0"/>
                <a:ea typeface="Times New Roman" panose="02020603050405020304" pitchFamily="18" charset="0"/>
                <a:cs typeface="Times New Roman" panose="02020603050405020304" pitchFamily="18" charset="0"/>
              </a:rPr>
              <a:t> </a:t>
            </a: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CA" dirty="0" smtClean="0">
                <a:latin typeface="Calibri" panose="020F0502020204030204" pitchFamily="34" charset="0"/>
                <a:ea typeface="Times New Roman" panose="02020603050405020304" pitchFamily="18" charset="0"/>
                <a:cs typeface="Times New Roman" panose="02020603050405020304" pitchFamily="18" charset="0"/>
              </a:rPr>
              <a:t>Vote Dou 1.0 runs on a computer with the </a:t>
            </a:r>
            <a:r>
              <a:rPr lang="en-CA" b="1" dirty="0" smtClean="0">
                <a:latin typeface="Calibri" panose="020F0502020204030204" pitchFamily="34" charset="0"/>
                <a:ea typeface="Times New Roman" panose="02020603050405020304" pitchFamily="18" charset="0"/>
                <a:cs typeface="Times New Roman" panose="02020603050405020304" pitchFamily="18" charset="0"/>
              </a:rPr>
              <a:t>windows 7 and windows 8 Operating System</a:t>
            </a:r>
            <a:r>
              <a:rPr lang="en-CA" dirty="0" smtClean="0">
                <a:latin typeface="Calibri" panose="020F0502020204030204" pitchFamily="34" charset="0"/>
                <a:ea typeface="Times New Roman" panose="02020603050405020304" pitchFamily="18" charset="0"/>
                <a:cs typeface="Times New Roman" panose="02020603050405020304" pitchFamily="18" charset="0"/>
              </a:rPr>
              <a:t>.</a:t>
            </a:r>
            <a:endParaRPr lang="en-US"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0ADA95D-ED1D-4504-95F0-94EA1B014012}" type="slidenum">
              <a:rPr lang="en-US" smtClean="0"/>
              <a:t>28</a:t>
            </a:fld>
            <a:endParaRPr lang="en-US"/>
          </a:p>
        </p:txBody>
      </p:sp>
    </p:spTree>
    <p:extLst>
      <p:ext uri="{BB962C8B-B14F-4D97-AF65-F5344CB8AC3E}">
        <p14:creationId xmlns:p14="http://schemas.microsoft.com/office/powerpoint/2010/main" val="2590862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a:t>
            </a:r>
            <a:endParaRPr lang="en-US" dirty="0"/>
          </a:p>
        </p:txBody>
      </p:sp>
      <p:sp>
        <p:nvSpPr>
          <p:cNvPr id="4" name="Slide Number Placeholder 3"/>
          <p:cNvSpPr>
            <a:spLocks noGrp="1"/>
          </p:cNvSpPr>
          <p:nvPr>
            <p:ph type="sldNum" sz="quarter" idx="10"/>
          </p:nvPr>
        </p:nvSpPr>
        <p:spPr/>
        <p:txBody>
          <a:bodyPr/>
          <a:lstStyle/>
          <a:p>
            <a:fld id="{F0ADA95D-ED1D-4504-95F0-94EA1B014012}" type="slidenum">
              <a:rPr lang="en-US" smtClean="0"/>
              <a:t>2</a:t>
            </a:fld>
            <a:endParaRPr lang="en-US"/>
          </a:p>
        </p:txBody>
      </p:sp>
    </p:spTree>
    <p:extLst>
      <p:ext uri="{BB962C8B-B14F-4D97-AF65-F5344CB8AC3E}">
        <p14:creationId xmlns:p14="http://schemas.microsoft.com/office/powerpoint/2010/main" val="2575061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a:t>
            </a:r>
            <a:endParaRPr lang="en-US" dirty="0"/>
          </a:p>
        </p:txBody>
      </p:sp>
      <p:sp>
        <p:nvSpPr>
          <p:cNvPr id="4" name="Slide Number Placeholder 3"/>
          <p:cNvSpPr>
            <a:spLocks noGrp="1"/>
          </p:cNvSpPr>
          <p:nvPr>
            <p:ph type="sldNum" sz="quarter" idx="10"/>
          </p:nvPr>
        </p:nvSpPr>
        <p:spPr/>
        <p:txBody>
          <a:bodyPr/>
          <a:lstStyle/>
          <a:p>
            <a:fld id="{F0ADA95D-ED1D-4504-95F0-94EA1B014012}" type="slidenum">
              <a:rPr lang="en-US" smtClean="0"/>
              <a:t>3</a:t>
            </a:fld>
            <a:endParaRPr lang="en-US"/>
          </a:p>
        </p:txBody>
      </p:sp>
    </p:spTree>
    <p:extLst>
      <p:ext uri="{BB962C8B-B14F-4D97-AF65-F5344CB8AC3E}">
        <p14:creationId xmlns:p14="http://schemas.microsoft.com/office/powerpoint/2010/main" val="3839327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a:t>
            </a:r>
            <a:endParaRPr lang="en-US" dirty="0"/>
          </a:p>
        </p:txBody>
      </p:sp>
      <p:sp>
        <p:nvSpPr>
          <p:cNvPr id="4" name="Slide Number Placeholder 3"/>
          <p:cNvSpPr>
            <a:spLocks noGrp="1"/>
          </p:cNvSpPr>
          <p:nvPr>
            <p:ph type="sldNum" sz="quarter" idx="10"/>
          </p:nvPr>
        </p:nvSpPr>
        <p:spPr/>
        <p:txBody>
          <a:bodyPr/>
          <a:lstStyle/>
          <a:p>
            <a:fld id="{F0ADA95D-ED1D-4504-95F0-94EA1B014012}" type="slidenum">
              <a:rPr lang="en-US" smtClean="0"/>
              <a:t>4</a:t>
            </a:fld>
            <a:endParaRPr lang="en-US"/>
          </a:p>
        </p:txBody>
      </p:sp>
    </p:spTree>
    <p:extLst>
      <p:ext uri="{BB962C8B-B14F-4D97-AF65-F5344CB8AC3E}">
        <p14:creationId xmlns:p14="http://schemas.microsoft.com/office/powerpoint/2010/main" val="2550686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endParaRPr lang="en-US" dirty="0"/>
          </a:p>
        </p:txBody>
      </p:sp>
      <p:sp>
        <p:nvSpPr>
          <p:cNvPr id="4" name="Slide Number Placeholder 3"/>
          <p:cNvSpPr>
            <a:spLocks noGrp="1"/>
          </p:cNvSpPr>
          <p:nvPr>
            <p:ph type="sldNum" sz="quarter" idx="10"/>
          </p:nvPr>
        </p:nvSpPr>
        <p:spPr/>
        <p:txBody>
          <a:bodyPr/>
          <a:lstStyle/>
          <a:p>
            <a:fld id="{F0ADA95D-ED1D-4504-95F0-94EA1B014012}" type="slidenum">
              <a:rPr lang="en-US" smtClean="0"/>
              <a:t>5</a:t>
            </a:fld>
            <a:endParaRPr lang="en-US"/>
          </a:p>
        </p:txBody>
      </p:sp>
    </p:spTree>
    <p:extLst>
      <p:ext uri="{BB962C8B-B14F-4D97-AF65-F5344CB8AC3E}">
        <p14:creationId xmlns:p14="http://schemas.microsoft.com/office/powerpoint/2010/main" val="3609444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endParaRPr lang="en-US" dirty="0"/>
          </a:p>
        </p:txBody>
      </p:sp>
      <p:sp>
        <p:nvSpPr>
          <p:cNvPr id="4" name="Slide Number Placeholder 3"/>
          <p:cNvSpPr>
            <a:spLocks noGrp="1"/>
          </p:cNvSpPr>
          <p:nvPr>
            <p:ph type="sldNum" sz="quarter" idx="10"/>
          </p:nvPr>
        </p:nvSpPr>
        <p:spPr/>
        <p:txBody>
          <a:bodyPr/>
          <a:lstStyle/>
          <a:p>
            <a:fld id="{F0ADA95D-ED1D-4504-95F0-94EA1B014012}" type="slidenum">
              <a:rPr lang="en-US" smtClean="0"/>
              <a:t>6</a:t>
            </a:fld>
            <a:endParaRPr lang="en-US"/>
          </a:p>
        </p:txBody>
      </p:sp>
    </p:spTree>
    <p:extLst>
      <p:ext uri="{BB962C8B-B14F-4D97-AF65-F5344CB8AC3E}">
        <p14:creationId xmlns:p14="http://schemas.microsoft.com/office/powerpoint/2010/main" val="4051661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endParaRPr lang="en-US" dirty="0"/>
          </a:p>
        </p:txBody>
      </p:sp>
      <p:sp>
        <p:nvSpPr>
          <p:cNvPr id="4" name="Slide Number Placeholder 3"/>
          <p:cNvSpPr>
            <a:spLocks noGrp="1"/>
          </p:cNvSpPr>
          <p:nvPr>
            <p:ph type="sldNum" sz="quarter" idx="10"/>
          </p:nvPr>
        </p:nvSpPr>
        <p:spPr/>
        <p:txBody>
          <a:bodyPr/>
          <a:lstStyle/>
          <a:p>
            <a:fld id="{F0ADA95D-ED1D-4504-95F0-94EA1B014012}" type="slidenum">
              <a:rPr lang="en-US" smtClean="0"/>
              <a:t>7</a:t>
            </a:fld>
            <a:endParaRPr lang="en-US"/>
          </a:p>
        </p:txBody>
      </p:sp>
    </p:spTree>
    <p:extLst>
      <p:ext uri="{BB962C8B-B14F-4D97-AF65-F5344CB8AC3E}">
        <p14:creationId xmlns:p14="http://schemas.microsoft.com/office/powerpoint/2010/main" val="528555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endParaRPr lang="en-US" dirty="0"/>
          </a:p>
        </p:txBody>
      </p:sp>
      <p:sp>
        <p:nvSpPr>
          <p:cNvPr id="4" name="Slide Number Placeholder 3"/>
          <p:cNvSpPr>
            <a:spLocks noGrp="1"/>
          </p:cNvSpPr>
          <p:nvPr>
            <p:ph type="sldNum" sz="quarter" idx="10"/>
          </p:nvPr>
        </p:nvSpPr>
        <p:spPr/>
        <p:txBody>
          <a:bodyPr/>
          <a:lstStyle/>
          <a:p>
            <a:fld id="{F0ADA95D-ED1D-4504-95F0-94EA1B014012}" type="slidenum">
              <a:rPr lang="en-US" smtClean="0"/>
              <a:t>8</a:t>
            </a:fld>
            <a:endParaRPr lang="en-US"/>
          </a:p>
        </p:txBody>
      </p:sp>
    </p:spTree>
    <p:extLst>
      <p:ext uri="{BB962C8B-B14F-4D97-AF65-F5344CB8AC3E}">
        <p14:creationId xmlns:p14="http://schemas.microsoft.com/office/powerpoint/2010/main" val="1955300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
            </a:r>
            <a:endParaRPr lang="en-US" dirty="0"/>
          </a:p>
        </p:txBody>
      </p:sp>
      <p:sp>
        <p:nvSpPr>
          <p:cNvPr id="4" name="Slide Number Placeholder 3"/>
          <p:cNvSpPr>
            <a:spLocks noGrp="1"/>
          </p:cNvSpPr>
          <p:nvPr>
            <p:ph type="sldNum" sz="quarter" idx="10"/>
          </p:nvPr>
        </p:nvSpPr>
        <p:spPr/>
        <p:txBody>
          <a:bodyPr/>
          <a:lstStyle/>
          <a:p>
            <a:fld id="{F0ADA95D-ED1D-4504-95F0-94EA1B014012}" type="slidenum">
              <a:rPr lang="en-US" smtClean="0"/>
              <a:t>9</a:t>
            </a:fld>
            <a:endParaRPr lang="en-US"/>
          </a:p>
        </p:txBody>
      </p:sp>
    </p:spTree>
    <p:extLst>
      <p:ext uri="{BB962C8B-B14F-4D97-AF65-F5344CB8AC3E}">
        <p14:creationId xmlns:p14="http://schemas.microsoft.com/office/powerpoint/2010/main" val="84849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68817F4-7B1C-47A0-8C28-06D8FE518EC0}" type="datetimeFigureOut">
              <a:rPr lang="en-US" smtClean="0"/>
              <a:t>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C60766-D3FF-44C5-A9A9-F3801FAA31C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8817F4-7B1C-47A0-8C28-06D8FE518EC0}" type="datetimeFigureOut">
              <a:rPr lang="en-US" smtClean="0"/>
              <a:t>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C60766-D3FF-44C5-A9A9-F3801FAA31C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8817F4-7B1C-47A0-8C28-06D8FE518EC0}" type="datetimeFigureOut">
              <a:rPr lang="en-US" smtClean="0"/>
              <a:t>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C60766-D3FF-44C5-A9A9-F3801FAA31C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8817F4-7B1C-47A0-8C28-06D8FE518EC0}" type="datetimeFigureOut">
              <a:rPr lang="en-US" smtClean="0"/>
              <a:t>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C60766-D3FF-44C5-A9A9-F3801FAA31C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8817F4-7B1C-47A0-8C28-06D8FE518EC0}" type="datetimeFigureOut">
              <a:rPr lang="en-US" smtClean="0"/>
              <a:t>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C60766-D3FF-44C5-A9A9-F3801FAA31C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68817F4-7B1C-47A0-8C28-06D8FE518EC0}" type="datetimeFigureOut">
              <a:rPr lang="en-US" smtClean="0"/>
              <a:t>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C60766-D3FF-44C5-A9A9-F3801FAA31C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68817F4-7B1C-47A0-8C28-06D8FE518EC0}" type="datetimeFigureOut">
              <a:rPr lang="en-US" smtClean="0"/>
              <a:t>1/2/2014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C60766-D3FF-44C5-A9A9-F3801FAA31C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68817F4-7B1C-47A0-8C28-06D8FE518EC0}" type="datetimeFigureOut">
              <a:rPr lang="en-US" smtClean="0"/>
              <a:t>1/2/2014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C60766-D3FF-44C5-A9A9-F3801FAA31C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8817F4-7B1C-47A0-8C28-06D8FE518EC0}" type="datetimeFigureOut">
              <a:rPr lang="en-US" smtClean="0"/>
              <a:t>1/2/2014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C60766-D3FF-44C5-A9A9-F3801FAA31C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8817F4-7B1C-47A0-8C28-06D8FE518EC0}" type="datetimeFigureOut">
              <a:rPr lang="en-US" smtClean="0"/>
              <a:t>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C60766-D3FF-44C5-A9A9-F3801FAA31C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8817F4-7B1C-47A0-8C28-06D8FE518EC0}" type="datetimeFigureOut">
              <a:rPr lang="en-US" smtClean="0"/>
              <a:t>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C60766-D3FF-44C5-A9A9-F3801FAA31C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8817F4-7B1C-47A0-8C28-06D8FE518EC0}" type="datetimeFigureOut">
              <a:rPr lang="en-US" smtClean="0"/>
              <a:t>1/2/2014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C60766-D3FF-44C5-A9A9-F3801FAA31C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eg"/></Relationships>
</file>

<file path=ppt/slides/_rels/slide2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gif"/><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8857"/>
          <a:stretch/>
        </p:blipFill>
        <p:spPr>
          <a:xfrm>
            <a:off x="-103903" y="838200"/>
            <a:ext cx="9320089" cy="563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mplate.jpg"/>
          <p:cNvPicPr>
            <a:picLocks noChangeAspect="1"/>
          </p:cNvPicPr>
          <p:nvPr/>
        </p:nvPicPr>
        <p:blipFill>
          <a:blip r:embed="rId3">
            <a:lum bright="70000" contrast="-70000"/>
          </a:blip>
          <a:stretch>
            <a:fillRect/>
          </a:stretch>
        </p:blipFill>
        <p:spPr>
          <a:xfrm>
            <a:off x="-1" y="381000"/>
            <a:ext cx="9137473" cy="6096000"/>
          </a:xfrm>
          <a:prstGeom prst="rect">
            <a:avLst/>
          </a:prstGeom>
        </p:spPr>
      </p:pic>
      <p:pic>
        <p:nvPicPr>
          <p:cNvPr id="4" name="Picture 3" descr="PLAN OF OWERI.jpg"/>
          <p:cNvPicPr>
            <a:picLocks noChangeAspect="1"/>
          </p:cNvPicPr>
          <p:nvPr/>
        </p:nvPicPr>
        <p:blipFill>
          <a:blip r:embed="rId4"/>
          <a:stretch>
            <a:fillRect/>
          </a:stretch>
        </p:blipFill>
        <p:spPr>
          <a:xfrm>
            <a:off x="0" y="463550"/>
            <a:ext cx="9144000" cy="5930900"/>
          </a:xfrm>
          <a:prstGeom prst="rect">
            <a:avLst/>
          </a:prstGeom>
        </p:spPr>
      </p:pic>
    </p:spTree>
    <p:extLst>
      <p:ext uri="{BB962C8B-B14F-4D97-AF65-F5344CB8AC3E}">
        <p14:creationId xmlns:p14="http://schemas.microsoft.com/office/powerpoint/2010/main" val="108963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an.jpg"/>
          <p:cNvPicPr>
            <a:picLocks noChangeAspect="1"/>
          </p:cNvPicPr>
          <p:nvPr/>
        </p:nvPicPr>
        <p:blipFill>
          <a:blip r:embed="rId3"/>
          <a:srcRect t="2570" b="20343"/>
          <a:stretch>
            <a:fillRect/>
          </a:stretch>
        </p:blipFill>
        <p:spPr>
          <a:xfrm>
            <a:off x="-1" y="1828800"/>
            <a:ext cx="9144001" cy="4702629"/>
          </a:xfrm>
          <a:prstGeom prst="rect">
            <a:avLst/>
          </a:prstGeom>
        </p:spPr>
      </p:pic>
      <p:sp>
        <p:nvSpPr>
          <p:cNvPr id="6" name="Rectangle 5"/>
          <p:cNvSpPr/>
          <p:nvPr/>
        </p:nvSpPr>
        <p:spPr>
          <a:xfrm>
            <a:off x="304800" y="304800"/>
            <a:ext cx="8305800" cy="1200329"/>
          </a:xfrm>
          <a:prstGeom prst="rect">
            <a:avLst/>
          </a:prstGeom>
        </p:spPr>
        <p:txBody>
          <a:bodyPr wrap="square">
            <a:spAutoFit/>
          </a:bodyPr>
          <a:lstStyle/>
          <a:p>
            <a:r>
              <a:rPr lang="en-US" dirty="0"/>
              <a:t>Our proposed database project is to provide a set of reliable, easy-to-use and secure tools that allow voters to cast ballots while the election commission collects votes and outputs the final result. Each of our four team members will work on one of these aspects.</a:t>
            </a:r>
          </a:p>
        </p:txBody>
      </p:sp>
    </p:spTree>
    <p:extLst>
      <p:ext uri="{BB962C8B-B14F-4D97-AF65-F5344CB8AC3E}">
        <p14:creationId xmlns:p14="http://schemas.microsoft.com/office/powerpoint/2010/main" val="37697054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6" y="463550"/>
            <a:ext cx="9142504" cy="6013450"/>
          </a:xfrm>
          <a:prstGeom prst="rect">
            <a:avLst/>
          </a:prstGeom>
        </p:spPr>
      </p:pic>
      <p:pic>
        <p:nvPicPr>
          <p:cNvPr id="1026" name="Picture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914400"/>
            <a:ext cx="18859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382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ITLES_GATHERING.jpg"/>
          <p:cNvPicPr/>
          <p:nvPr/>
        </p:nvPicPr>
        <p:blipFill rotWithShape="1">
          <a:blip r:embed="rId3"/>
          <a:srcRect t="27163" r="13043" b="54087"/>
          <a:stretch/>
        </p:blipFill>
        <p:spPr>
          <a:xfrm>
            <a:off x="0" y="36394"/>
            <a:ext cx="9144000" cy="1371600"/>
          </a:xfrm>
          <a:prstGeom prst="rect">
            <a:avLst/>
          </a:prstGeom>
        </p:spPr>
      </p:pic>
      <p:sp>
        <p:nvSpPr>
          <p:cNvPr id="3" name="Rectangle 2"/>
          <p:cNvSpPr/>
          <p:nvPr/>
        </p:nvSpPr>
        <p:spPr>
          <a:xfrm>
            <a:off x="800100" y="1600200"/>
            <a:ext cx="7543800" cy="2713563"/>
          </a:xfrm>
          <a:prstGeom prst="rect">
            <a:avLst/>
          </a:prstGeom>
        </p:spPr>
        <p:txBody>
          <a:bodyPr wrap="square">
            <a:spAutoFit/>
          </a:bodyPr>
          <a:lstStyle/>
          <a:p>
            <a:pPr algn="just">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Our Requirement engineering process </a:t>
            </a:r>
            <a:r>
              <a:rPr lang="en-US" dirty="0" smtClean="0">
                <a:latin typeface="Calibri" panose="020F0502020204030204" pitchFamily="34" charset="0"/>
                <a:ea typeface="Calibri" panose="020F0502020204030204" pitchFamily="34" charset="0"/>
                <a:cs typeface="Times New Roman" panose="02020603050405020304" pitchFamily="18" charset="0"/>
              </a:rPr>
              <a:t>involved </a:t>
            </a:r>
            <a:r>
              <a:rPr lang="en-US" b="1" dirty="0" smtClean="0">
                <a:latin typeface="Calibri" panose="020F0502020204030204" pitchFamily="34" charset="0"/>
                <a:ea typeface="Calibri" panose="020F0502020204030204" pitchFamily="34" charset="0"/>
                <a:cs typeface="Times New Roman" panose="02020603050405020304" pitchFamily="18" charset="0"/>
              </a:rPr>
              <a:t>scenarios and ethnography </a:t>
            </a:r>
            <a:r>
              <a:rPr lang="en-GB" dirty="0" smtClean="0">
                <a:latin typeface="Calibri" panose="020F0502020204030204" pitchFamily="34" charset="0"/>
                <a:ea typeface="Calibri" panose="020F0502020204030204" pitchFamily="34" charset="0"/>
                <a:cs typeface="Times New Roman" panose="02020603050405020304" pitchFamily="18" charset="0"/>
              </a:rPr>
              <a:t>to </a:t>
            </a:r>
            <a:r>
              <a:rPr lang="en-GB" dirty="0">
                <a:latin typeface="Calibri" panose="020F0502020204030204" pitchFamily="34" charset="0"/>
                <a:ea typeface="Calibri" panose="020F0502020204030204" pitchFamily="34" charset="0"/>
                <a:cs typeface="Times New Roman" panose="02020603050405020304" pitchFamily="18" charset="0"/>
              </a:rPr>
              <a:t>find out about the application domain, the services that the system should provide and the system’s operational constraints. </a:t>
            </a:r>
            <a:r>
              <a:rPr lang="en-US" dirty="0">
                <a:latin typeface="Calibri" panose="020F0502020204030204" pitchFamily="34" charset="0"/>
                <a:ea typeface="Calibri" panose="020F0502020204030204" pitchFamily="34" charset="0"/>
                <a:cs typeface="Times New Roman" panose="02020603050405020304" pitchFamily="18" charset="0"/>
              </a:rPr>
              <a:t>The developers of the system have themselves voted in their respective constituencies in Elections 2013 and through ethnography, they have already gathered the requirement abstraction of the system. </a:t>
            </a: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algn="just">
              <a:spcAft>
                <a:spcPts val="1000"/>
              </a:spcAft>
            </a:pPr>
            <a:r>
              <a:rPr lang="en-US" dirty="0" smtClean="0">
                <a:latin typeface="Calibri" panose="020F0502020204030204" pitchFamily="34" charset="0"/>
                <a:ea typeface="Calibri" panose="020F0502020204030204" pitchFamily="34" charset="0"/>
                <a:cs typeface="Times New Roman" panose="02020603050405020304" pitchFamily="18" charset="0"/>
              </a:rPr>
              <a:t>Once </a:t>
            </a:r>
            <a:r>
              <a:rPr lang="en-US" dirty="0">
                <a:latin typeface="Calibri" panose="020F0502020204030204" pitchFamily="34" charset="0"/>
                <a:ea typeface="Calibri" panose="020F0502020204030204" pitchFamily="34" charset="0"/>
                <a:cs typeface="Times New Roman" panose="02020603050405020304" pitchFamily="18" charset="0"/>
              </a:rPr>
              <a:t>the process of Requirement gathering </a:t>
            </a:r>
            <a:r>
              <a:rPr lang="en-US" dirty="0" smtClean="0">
                <a:latin typeface="Calibri" panose="020F0502020204030204" pitchFamily="34" charset="0"/>
                <a:ea typeface="Calibri" panose="020F0502020204030204" pitchFamily="34" charset="0"/>
                <a:cs typeface="Times New Roman" panose="02020603050405020304" pitchFamily="18" charset="0"/>
              </a:rPr>
              <a:t>was </a:t>
            </a:r>
            <a:r>
              <a:rPr lang="en-US" dirty="0">
                <a:latin typeface="Calibri" panose="020F0502020204030204" pitchFamily="34" charset="0"/>
                <a:ea typeface="Calibri" panose="020F0502020204030204" pitchFamily="34" charset="0"/>
                <a:cs typeface="Times New Roman" panose="02020603050405020304" pitchFamily="18" charset="0"/>
              </a:rPr>
              <a:t>complete, the team </a:t>
            </a:r>
            <a:r>
              <a:rPr lang="en-US" dirty="0" smtClean="0">
                <a:latin typeface="Calibri" panose="020F0502020204030204" pitchFamily="34" charset="0"/>
                <a:ea typeface="Calibri" panose="020F0502020204030204" pitchFamily="34" charset="0"/>
                <a:cs typeface="Times New Roman" panose="02020603050405020304" pitchFamily="18" charset="0"/>
              </a:rPr>
              <a:t>prepared </a:t>
            </a:r>
            <a:r>
              <a:rPr lang="en-US" dirty="0">
                <a:latin typeface="Calibri" panose="020F0502020204030204" pitchFamily="34" charset="0"/>
                <a:ea typeface="Calibri" panose="020F0502020204030204" pitchFamily="34" charset="0"/>
                <a:cs typeface="Times New Roman" panose="02020603050405020304" pitchFamily="18" charset="0"/>
              </a:rPr>
              <a:t>the </a:t>
            </a:r>
            <a:r>
              <a:rPr lang="en-US" b="1" dirty="0">
                <a:latin typeface="Calibri" panose="020F0502020204030204" pitchFamily="34" charset="0"/>
                <a:ea typeface="Calibri" panose="020F0502020204030204" pitchFamily="34" charset="0"/>
                <a:cs typeface="Times New Roman" panose="02020603050405020304" pitchFamily="18" charset="0"/>
              </a:rPr>
              <a:t>SRS document</a:t>
            </a:r>
            <a:r>
              <a:rPr lang="en-US" dirty="0">
                <a:latin typeface="Calibri" panose="020F0502020204030204" pitchFamily="34" charset="0"/>
                <a:ea typeface="Calibri" panose="020F0502020204030204" pitchFamily="34" charset="0"/>
                <a:cs typeface="Times New Roman" panose="02020603050405020304" pitchFamily="18" charset="0"/>
              </a:rPr>
              <a:t> specifying the functional and non-functional requirements and the System Constraints in more detail</a:t>
            </a:r>
            <a:endParaRPr lang="en-US" dirty="0"/>
          </a:p>
        </p:txBody>
      </p:sp>
    </p:spTree>
    <p:extLst>
      <p:ext uri="{BB962C8B-B14F-4D97-AF65-F5344CB8AC3E}">
        <p14:creationId xmlns:p14="http://schemas.microsoft.com/office/powerpoint/2010/main" val="24725770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3550"/>
            <a:ext cx="9144000" cy="5930900"/>
          </a:xfrm>
          <a:prstGeom prst="rect">
            <a:avLst/>
          </a:prstGeom>
        </p:spPr>
      </p:pic>
    </p:spTree>
    <p:extLst>
      <p:ext uri="{BB962C8B-B14F-4D97-AF65-F5344CB8AC3E}">
        <p14:creationId xmlns:p14="http://schemas.microsoft.com/office/powerpoint/2010/main" val="37768467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609600"/>
            <a:ext cx="7579056" cy="4247317"/>
          </a:xfrm>
          <a:prstGeom prst="rect">
            <a:avLst/>
          </a:prstGeom>
        </p:spPr>
        <p:txBody>
          <a:bodyPr wrap="square">
            <a:spAutoFit/>
          </a:bodyPr>
          <a:lstStyle/>
          <a:p>
            <a:pPr algn="just"/>
            <a:r>
              <a:rPr lang="en-CA" dirty="0">
                <a:ea typeface="Times New Roman" panose="02020603050405020304" pitchFamily="18" charset="0"/>
                <a:cs typeface="Times New Roman" panose="02020603050405020304" pitchFamily="18" charset="0"/>
              </a:rPr>
              <a:t>Vote Dou 1.0 provides a set of tools that allow voters to cast ballots while the election commission collects votes and outputs the final result. It performs the following functions:</a:t>
            </a:r>
            <a:endParaRPr lang="en-US" dirty="0">
              <a:ea typeface="Times New Roman" panose="02020603050405020304" pitchFamily="18" charset="0"/>
            </a:endParaRPr>
          </a:p>
          <a:p>
            <a:pPr algn="just"/>
            <a:r>
              <a:rPr lang="en-CA" dirty="0">
                <a:ea typeface="Times New Roman" panose="02020603050405020304" pitchFamily="18" charset="0"/>
                <a:cs typeface="Times New Roman" panose="02020603050405020304" pitchFamily="18" charset="0"/>
              </a:rPr>
              <a:t> </a:t>
            </a:r>
            <a:endParaRPr lang="en-US" dirty="0">
              <a:ea typeface="Times New Roman" panose="02020603050405020304" pitchFamily="18" charset="0"/>
            </a:endParaRPr>
          </a:p>
          <a:p>
            <a:pPr marL="342900" marR="0" lvl="0" indent="-342900" algn="just">
              <a:spcBef>
                <a:spcPts val="0"/>
              </a:spcBef>
              <a:spcAft>
                <a:spcPts val="0"/>
              </a:spcAft>
              <a:buAutoNum type="arabicParenR"/>
            </a:pPr>
            <a:r>
              <a:rPr lang="en-CA" b="1" dirty="0" smtClean="0">
                <a:solidFill>
                  <a:srgbClr val="00B050"/>
                </a:solidFill>
                <a:ea typeface="Times New Roman" panose="02020603050405020304" pitchFamily="18" charset="0"/>
                <a:cs typeface="Times New Roman" panose="02020603050405020304" pitchFamily="18" charset="0"/>
              </a:rPr>
              <a:t>User </a:t>
            </a:r>
            <a:r>
              <a:rPr lang="en-CA" b="1" dirty="0">
                <a:solidFill>
                  <a:srgbClr val="00B050"/>
                </a:solidFill>
                <a:ea typeface="Times New Roman" panose="02020603050405020304" pitchFamily="18" charset="0"/>
                <a:cs typeface="Times New Roman" panose="02020603050405020304" pitchFamily="18" charset="0"/>
              </a:rPr>
              <a:t>identity authentication at </a:t>
            </a:r>
            <a:r>
              <a:rPr lang="en-CA" b="1" dirty="0" smtClean="0">
                <a:solidFill>
                  <a:srgbClr val="00B050"/>
                </a:solidFill>
                <a:ea typeface="Times New Roman" panose="02020603050405020304" pitchFamily="18" charset="0"/>
                <a:cs typeface="Times New Roman" panose="02020603050405020304" pitchFamily="18" charset="0"/>
              </a:rPr>
              <a:t>login &amp; Access Right Policy. </a:t>
            </a:r>
          </a:p>
          <a:p>
            <a:pPr marL="342900" marR="0" lvl="0" indent="-342900" algn="just">
              <a:spcBef>
                <a:spcPts val="0"/>
              </a:spcBef>
              <a:spcAft>
                <a:spcPts val="0"/>
              </a:spcAft>
              <a:buAutoNum type="arabicParenR"/>
            </a:pPr>
            <a:endParaRPr lang="en-CA" dirty="0">
              <a:ea typeface="Times New Roman" panose="02020603050405020304" pitchFamily="18" charset="0"/>
              <a:cs typeface="Times New Roman" panose="02020603050405020304" pitchFamily="18" charset="0"/>
            </a:endParaRPr>
          </a:p>
          <a:p>
            <a:pPr algn="just"/>
            <a:r>
              <a:rPr lang="en-US" dirty="0"/>
              <a:t>Logging in to the Vote Dou software shall require user identity authentication. The system should be </a:t>
            </a:r>
            <a:r>
              <a:rPr lang="en-US" b="1" dirty="0"/>
              <a:t>password protected </a:t>
            </a:r>
            <a:r>
              <a:rPr lang="en-US" dirty="0"/>
              <a:t>with utmost care being taken by the ECO, ensuring that the passwords are provided only to the required individuals. As an improvement to the user identity authentication process, </a:t>
            </a:r>
            <a:r>
              <a:rPr lang="en-US" b="1" dirty="0"/>
              <a:t>Fingerprint of the users </a:t>
            </a:r>
            <a:r>
              <a:rPr lang="en-US" dirty="0"/>
              <a:t>can be scanned to log in to the system. The scanned finger prints is matched against the finger print of the specific individual stored in the NADRA database. A scanning device is needed to acquire the finger print and will be connected to the voting terminal that runs Vote Dou.</a:t>
            </a:r>
          </a:p>
          <a:p>
            <a:pPr marR="0" lvl="0" algn="just">
              <a:spcBef>
                <a:spcPts val="0"/>
              </a:spcBef>
              <a:spcAft>
                <a:spcPts val="0"/>
              </a:spcAft>
            </a:pPr>
            <a:r>
              <a:rPr lang="en-CA" dirty="0">
                <a:ea typeface="Times New Roman" panose="02020603050405020304" pitchFamily="18" charset="0"/>
                <a:cs typeface="Times New Roman" panose="02020603050405020304" pitchFamily="18" charset="0"/>
              </a:rPr>
              <a:t> </a:t>
            </a:r>
            <a:endParaRPr lang="en-US" dirty="0">
              <a:effectLst/>
              <a:ea typeface="Times New Roman" panose="02020603050405020304" pitchFamily="18" charset="0"/>
            </a:endParaRPr>
          </a:p>
        </p:txBody>
      </p:sp>
    </p:spTree>
    <p:extLst>
      <p:ext uri="{BB962C8B-B14F-4D97-AF65-F5344CB8AC3E}">
        <p14:creationId xmlns:p14="http://schemas.microsoft.com/office/powerpoint/2010/main" val="37721166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 Conditions"/>
          <p:cNvPicPr>
            <a:picLocks noChangeAspect="1" noChangeArrowheads="1"/>
          </p:cNvPicPr>
          <p:nvPr/>
        </p:nvPicPr>
        <p:blipFill>
          <a:blip r:embed="rId2">
            <a:extLst>
              <a:ext uri="{28A0092B-C50C-407E-A947-70E740481C1C}">
                <a14:useLocalDpi xmlns:a14="http://schemas.microsoft.com/office/drawing/2010/main" val="0"/>
              </a:ext>
            </a:extLst>
          </a:blip>
          <a:srcRect t="8049" r="17073"/>
          <a:stretch>
            <a:fillRect/>
          </a:stretch>
        </p:blipFill>
        <p:spPr bwMode="auto">
          <a:xfrm>
            <a:off x="2971800" y="685800"/>
            <a:ext cx="5867400" cy="5633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7200" y="1066800"/>
            <a:ext cx="3124200" cy="3970318"/>
          </a:xfrm>
          <a:prstGeom prst="rect">
            <a:avLst/>
          </a:prstGeom>
        </p:spPr>
        <p:txBody>
          <a:bodyPr wrap="square">
            <a:spAutoFit/>
          </a:bodyPr>
          <a:lstStyle/>
          <a:p>
            <a:pPr marL="0" lvl="2"/>
            <a:r>
              <a:rPr lang="en-US" b="1" dirty="0" smtClean="0">
                <a:solidFill>
                  <a:srgbClr val="00B050"/>
                </a:solidFill>
                <a:ea typeface="Times New Roman" panose="02020603050405020304" pitchFamily="18" charset="0"/>
              </a:rPr>
              <a:t>2) </a:t>
            </a:r>
            <a:r>
              <a:rPr lang="en-CA" b="1" dirty="0" smtClean="0">
                <a:solidFill>
                  <a:srgbClr val="00B050"/>
                </a:solidFill>
              </a:rPr>
              <a:t>Pre-voting phase Requirements</a:t>
            </a:r>
            <a:endParaRPr lang="en-US" sz="2000" b="1" dirty="0">
              <a:solidFill>
                <a:srgbClr val="00B050"/>
              </a:solidFill>
            </a:endParaRPr>
          </a:p>
          <a:p>
            <a:pPr algn="just"/>
            <a:endParaRPr lang="en-US" b="1" dirty="0" smtClean="0">
              <a:solidFill>
                <a:srgbClr val="00B050"/>
              </a:solidFill>
              <a:ea typeface="Times New Roman" panose="02020603050405020304" pitchFamily="18" charset="0"/>
            </a:endParaRPr>
          </a:p>
          <a:p>
            <a:r>
              <a:rPr lang="en-US" dirty="0"/>
              <a:t>In the pre-voting phase the database administrator (DBA) </a:t>
            </a:r>
            <a:r>
              <a:rPr lang="en-US" b="1" dirty="0"/>
              <a:t>creates a new election and enters the information of the constituencies, election candidates and eligible voters </a:t>
            </a:r>
            <a:r>
              <a:rPr lang="en-US" dirty="0"/>
              <a:t>using the information provided by the Election Commission of Pakistan. This phase constitutes of a number of functionalities as shown in the use </a:t>
            </a:r>
            <a:r>
              <a:rPr lang="en-US" dirty="0" smtClean="0"/>
              <a:t>case:</a:t>
            </a:r>
            <a:endParaRPr lang="en-US" dirty="0"/>
          </a:p>
        </p:txBody>
      </p:sp>
    </p:spTree>
    <p:extLst>
      <p:ext uri="{BB962C8B-B14F-4D97-AF65-F5344CB8AC3E}">
        <p14:creationId xmlns:p14="http://schemas.microsoft.com/office/powerpoint/2010/main" val="25709851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732754"/>
            <a:ext cx="3518977" cy="369332"/>
          </a:xfrm>
          <a:prstGeom prst="rect">
            <a:avLst/>
          </a:prstGeom>
        </p:spPr>
        <p:txBody>
          <a:bodyPr wrap="none">
            <a:spAutoFit/>
          </a:bodyPr>
          <a:lstStyle/>
          <a:p>
            <a:r>
              <a:rPr lang="en-CA" dirty="0">
                <a:latin typeface="Times" panose="02020603050405020304" pitchFamily="18" charset="0"/>
                <a:ea typeface="Times New Roman" panose="02020603050405020304" pitchFamily="18" charset="0"/>
              </a:rPr>
              <a:t>The Manage Administrator Module </a:t>
            </a:r>
            <a:endParaRPr lang="en-US" dirty="0"/>
          </a:p>
        </p:txBody>
      </p:sp>
      <p:sp>
        <p:nvSpPr>
          <p:cNvPr id="3" name="Rectangle 2"/>
          <p:cNvSpPr/>
          <p:nvPr/>
        </p:nvSpPr>
        <p:spPr>
          <a:xfrm>
            <a:off x="4953000" y="2732754"/>
            <a:ext cx="3038011" cy="369332"/>
          </a:xfrm>
          <a:prstGeom prst="rect">
            <a:avLst/>
          </a:prstGeom>
        </p:spPr>
        <p:txBody>
          <a:bodyPr wrap="none">
            <a:spAutoFit/>
          </a:bodyPr>
          <a:lstStyle/>
          <a:p>
            <a:r>
              <a:rPr lang="en-CA" dirty="0">
                <a:latin typeface="Times" panose="02020603050405020304" pitchFamily="18" charset="0"/>
                <a:ea typeface="Times New Roman" panose="02020603050405020304" pitchFamily="18" charset="0"/>
              </a:rPr>
              <a:t>The Manage Elections Module</a:t>
            </a:r>
            <a:endParaRPr lang="en-US" dirty="0"/>
          </a:p>
        </p:txBody>
      </p:sp>
      <p:sp>
        <p:nvSpPr>
          <p:cNvPr id="4" name="Rectangle 3"/>
          <p:cNvSpPr/>
          <p:nvPr/>
        </p:nvSpPr>
        <p:spPr>
          <a:xfrm>
            <a:off x="4965510" y="5715000"/>
            <a:ext cx="2670668" cy="369332"/>
          </a:xfrm>
          <a:prstGeom prst="rect">
            <a:avLst/>
          </a:prstGeom>
        </p:spPr>
        <p:txBody>
          <a:bodyPr wrap="none">
            <a:spAutoFit/>
          </a:bodyPr>
          <a:lstStyle/>
          <a:p>
            <a:r>
              <a:rPr lang="en-CA" dirty="0">
                <a:latin typeface="Times" panose="02020603050405020304" pitchFamily="18" charset="0"/>
                <a:ea typeface="Times New Roman" panose="02020603050405020304" pitchFamily="18" charset="0"/>
              </a:rPr>
              <a:t>The Manage Voter Module</a:t>
            </a:r>
            <a:endParaRPr lang="en-US" dirty="0"/>
          </a:p>
        </p:txBody>
      </p:sp>
      <p:sp>
        <p:nvSpPr>
          <p:cNvPr id="5" name="Rectangle 4"/>
          <p:cNvSpPr/>
          <p:nvPr/>
        </p:nvSpPr>
        <p:spPr>
          <a:xfrm>
            <a:off x="477956" y="5715000"/>
            <a:ext cx="3172663" cy="369332"/>
          </a:xfrm>
          <a:prstGeom prst="rect">
            <a:avLst/>
          </a:prstGeom>
        </p:spPr>
        <p:txBody>
          <a:bodyPr wrap="none">
            <a:spAutoFit/>
          </a:bodyPr>
          <a:lstStyle/>
          <a:p>
            <a:r>
              <a:rPr lang="en-CA" dirty="0">
                <a:latin typeface="Times" panose="02020603050405020304" pitchFamily="18" charset="0"/>
                <a:ea typeface="Times New Roman" panose="02020603050405020304" pitchFamily="18" charset="0"/>
              </a:rPr>
              <a:t>The Manage Candidate Module </a:t>
            </a:r>
            <a:endParaRPr lang="en-US" dirty="0"/>
          </a:p>
        </p:txBody>
      </p:sp>
      <p:pic>
        <p:nvPicPr>
          <p:cNvPr id="2050" name="Picture 2" descr="Administrator Modu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68" y="99871"/>
            <a:ext cx="4334131" cy="2632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Election Modu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99" y="138037"/>
            <a:ext cx="4164521" cy="259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Voter Modu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988" y="3102086"/>
            <a:ext cx="3043237" cy="268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5" descr="Candidate Modu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7418" y="3042930"/>
            <a:ext cx="4276702" cy="2731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88263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oting and Post Voting"/>
          <p:cNvPicPr>
            <a:picLocks noChangeAspect="1" noChangeArrowheads="1"/>
          </p:cNvPicPr>
          <p:nvPr/>
        </p:nvPicPr>
        <p:blipFill rotWithShape="1">
          <a:blip r:embed="rId2">
            <a:extLst>
              <a:ext uri="{28A0092B-C50C-407E-A947-70E740481C1C}">
                <a14:useLocalDpi xmlns:a14="http://schemas.microsoft.com/office/drawing/2010/main" val="0"/>
              </a:ext>
            </a:extLst>
          </a:blip>
          <a:srcRect r="8368"/>
          <a:stretch/>
        </p:blipFill>
        <p:spPr bwMode="auto">
          <a:xfrm>
            <a:off x="2895600" y="1146629"/>
            <a:ext cx="6248400" cy="470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52400" y="228600"/>
            <a:ext cx="3124200" cy="5355312"/>
          </a:xfrm>
          <a:prstGeom prst="rect">
            <a:avLst/>
          </a:prstGeom>
        </p:spPr>
        <p:txBody>
          <a:bodyPr wrap="square">
            <a:spAutoFit/>
          </a:bodyPr>
          <a:lstStyle/>
          <a:p>
            <a:r>
              <a:rPr lang="en-CA" b="1" dirty="0" smtClean="0">
                <a:solidFill>
                  <a:srgbClr val="00B050"/>
                </a:solidFill>
                <a:ea typeface="Times New Roman" panose="02020603050405020304" pitchFamily="18" charset="0"/>
                <a:cs typeface="Times New Roman" panose="02020603050405020304" pitchFamily="18" charset="0"/>
              </a:rPr>
              <a:t>3) </a:t>
            </a:r>
            <a:r>
              <a:rPr lang="en-CA" b="1" dirty="0">
                <a:solidFill>
                  <a:srgbClr val="00B050"/>
                </a:solidFill>
              </a:rPr>
              <a:t>Voting &amp; Post-Voting </a:t>
            </a:r>
            <a:r>
              <a:rPr lang="en-CA" b="1" dirty="0" smtClean="0">
                <a:solidFill>
                  <a:srgbClr val="00B050"/>
                </a:solidFill>
              </a:rPr>
              <a:t>phase Requirements</a:t>
            </a:r>
            <a:endParaRPr lang="en-US" sz="2000" b="1" dirty="0">
              <a:solidFill>
                <a:srgbClr val="00B050"/>
              </a:solidFill>
            </a:endParaRPr>
          </a:p>
          <a:p>
            <a:pPr marR="0" lvl="0">
              <a:spcBef>
                <a:spcPts val="0"/>
              </a:spcBef>
              <a:spcAft>
                <a:spcPts val="0"/>
              </a:spcAft>
            </a:pPr>
            <a:endParaRPr lang="en-CA" dirty="0">
              <a:ea typeface="Times New Roman" panose="02020603050405020304" pitchFamily="18" charset="0"/>
              <a:cs typeface="Times New Roman" panose="02020603050405020304" pitchFamily="18" charset="0"/>
            </a:endParaRPr>
          </a:p>
          <a:p>
            <a:r>
              <a:rPr lang="en-US" dirty="0"/>
              <a:t>In the voting phase, </a:t>
            </a:r>
            <a:endParaRPr lang="en-US" dirty="0" smtClean="0"/>
          </a:p>
          <a:p>
            <a:endParaRPr lang="en-US" dirty="0"/>
          </a:p>
          <a:p>
            <a:pPr marL="285750" indent="-285750">
              <a:buFont typeface="Arial" panose="020B0604020202020204" pitchFamily="34" charset="0"/>
              <a:buChar char="•"/>
            </a:pPr>
            <a:r>
              <a:rPr lang="en-US" dirty="0" smtClean="0"/>
              <a:t>the </a:t>
            </a:r>
            <a:r>
              <a:rPr lang="en-US" dirty="0"/>
              <a:t>database administrator </a:t>
            </a:r>
            <a:r>
              <a:rPr lang="en-US" b="1" dirty="0"/>
              <a:t>starts the time for voting</a:t>
            </a:r>
            <a:r>
              <a:rPr lang="en-US" dirty="0"/>
              <a:t>.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Voters </a:t>
            </a:r>
            <a:r>
              <a:rPr lang="en-US" dirty="0"/>
              <a:t>come to the polling booth to </a:t>
            </a:r>
            <a:r>
              <a:rPr lang="en-US" b="1" dirty="0"/>
              <a:t>cast their votes </a:t>
            </a:r>
            <a:r>
              <a:rPr lang="en-US" dirty="0"/>
              <a:t>into the system containing our software in a secure region. </a:t>
            </a:r>
            <a:endParaRPr lang="en-US" dirty="0" smtClean="0"/>
          </a:p>
          <a:p>
            <a:endParaRPr lang="en-US" dirty="0"/>
          </a:p>
          <a:p>
            <a:r>
              <a:rPr lang="en-US" dirty="0" smtClean="0"/>
              <a:t>Eventually</a:t>
            </a:r>
            <a:r>
              <a:rPr lang="en-US" dirty="0"/>
              <a:t>, </a:t>
            </a:r>
            <a:endParaRPr lang="en-US" dirty="0" smtClean="0"/>
          </a:p>
          <a:p>
            <a:pPr marL="285750" indent="-285750">
              <a:buFont typeface="Arial" panose="020B0604020202020204" pitchFamily="34" charset="0"/>
              <a:buChar char="•"/>
            </a:pPr>
            <a:r>
              <a:rPr lang="en-US" dirty="0" smtClean="0"/>
              <a:t>the database administrator </a:t>
            </a:r>
            <a:r>
              <a:rPr lang="en-US" b="1" dirty="0" smtClean="0"/>
              <a:t>ends the time for casting a vote. </a:t>
            </a:r>
          </a:p>
          <a:p>
            <a:pPr marL="285750" indent="-285750">
              <a:buFont typeface="Arial" panose="020B0604020202020204" pitchFamily="34" charset="0"/>
              <a:buChar char="•"/>
            </a:pPr>
            <a:endParaRPr lang="en-US" dirty="0" smtClean="0"/>
          </a:p>
        </p:txBody>
      </p:sp>
      <p:sp>
        <p:nvSpPr>
          <p:cNvPr id="3" name="Rectangle 2"/>
          <p:cNvSpPr/>
          <p:nvPr/>
        </p:nvSpPr>
        <p:spPr>
          <a:xfrm>
            <a:off x="152400" y="5181600"/>
            <a:ext cx="6553200" cy="1200329"/>
          </a:xfrm>
          <a:prstGeom prst="rect">
            <a:avLst/>
          </a:prstGeom>
        </p:spPr>
        <p:txBody>
          <a:bodyPr wrap="square">
            <a:spAutoFit/>
          </a:bodyPr>
          <a:lstStyle/>
          <a:p>
            <a:pPr marL="285750" lvl="0" indent="-285750">
              <a:buFont typeface="Arial" panose="020B0604020202020204" pitchFamily="34" charset="0"/>
              <a:buChar char="•"/>
            </a:pPr>
            <a:r>
              <a:rPr lang="en-CA" dirty="0">
                <a:ea typeface="Times New Roman" panose="02020603050405020304" pitchFamily="18" charset="0"/>
                <a:cs typeface="Times New Roman" panose="02020603050405020304" pitchFamily="18" charset="0"/>
              </a:rPr>
              <a:t>It provides the Election Commission officer with a user-friendly interface to view the election information and </a:t>
            </a:r>
            <a:r>
              <a:rPr lang="en-CA" b="1" dirty="0">
                <a:ea typeface="Times New Roman" panose="02020603050405020304" pitchFamily="18" charset="0"/>
                <a:cs typeface="Times New Roman" panose="02020603050405020304" pitchFamily="18" charset="0"/>
              </a:rPr>
              <a:t>compute the results</a:t>
            </a:r>
            <a:r>
              <a:rPr lang="en-CA" dirty="0">
                <a:ea typeface="Times New Roman" panose="02020603050405020304" pitchFamily="18" charset="0"/>
                <a:cs typeface="Times New Roman" panose="02020603050405020304" pitchFamily="18" charset="0"/>
              </a:rPr>
              <a:t>. The officer can filter the results by Constituency or Party Name and generate a report to announce results.</a:t>
            </a:r>
            <a:endParaRPr lang="en-US" dirty="0">
              <a:ea typeface="Times New Roman" panose="02020603050405020304" pitchFamily="18" charset="0"/>
            </a:endParaRPr>
          </a:p>
        </p:txBody>
      </p:sp>
    </p:spTree>
    <p:extLst>
      <p:ext uri="{BB962C8B-B14F-4D97-AF65-F5344CB8AC3E}">
        <p14:creationId xmlns:p14="http://schemas.microsoft.com/office/powerpoint/2010/main" val="34634323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97742" y="3201988"/>
            <a:ext cx="3468853" cy="369332"/>
          </a:xfrm>
          <a:prstGeom prst="rect">
            <a:avLst/>
          </a:prstGeom>
        </p:spPr>
        <p:txBody>
          <a:bodyPr wrap="square">
            <a:spAutoFit/>
          </a:bodyPr>
          <a:lstStyle/>
          <a:p>
            <a:r>
              <a:rPr lang="en-CA" dirty="0">
                <a:ea typeface="Times New Roman" panose="02020603050405020304" pitchFamily="18" charset="0"/>
              </a:rPr>
              <a:t>Result Management Module</a:t>
            </a:r>
            <a:endParaRPr lang="en-US" dirty="0"/>
          </a:p>
        </p:txBody>
      </p:sp>
      <p:pic>
        <p:nvPicPr>
          <p:cNvPr id="4100" name="Picture 4" descr="Management Modu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7757" y="2609615"/>
            <a:ext cx="5347616"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Submit a V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0"/>
            <a:ext cx="4724400"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97742" y="228600"/>
            <a:ext cx="2282035" cy="369332"/>
          </a:xfrm>
          <a:prstGeom prst="rect">
            <a:avLst/>
          </a:prstGeom>
        </p:spPr>
        <p:txBody>
          <a:bodyPr wrap="none">
            <a:spAutoFit/>
          </a:bodyPr>
          <a:lstStyle/>
          <a:p>
            <a:r>
              <a:rPr lang="en-CA" dirty="0">
                <a:latin typeface="Calibri" panose="020F0502020204030204" pitchFamily="34" charset="0"/>
                <a:ea typeface="Times New Roman" panose="02020603050405020304" pitchFamily="18" charset="0"/>
                <a:cs typeface="Times New Roman" panose="02020603050405020304" pitchFamily="18" charset="0"/>
              </a:rPr>
              <a:t>Submit a Vote Module</a:t>
            </a:r>
            <a:endParaRPr lang="en-US" dirty="0"/>
          </a:p>
        </p:txBody>
      </p:sp>
    </p:spTree>
    <p:extLst>
      <p:ext uri="{BB962C8B-B14F-4D97-AF65-F5344CB8AC3E}">
        <p14:creationId xmlns:p14="http://schemas.microsoft.com/office/powerpoint/2010/main" val="40470601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mplate_DIAG.jpg"/>
          <p:cNvPicPr>
            <a:picLocks noChangeAspect="1"/>
          </p:cNvPicPr>
          <p:nvPr/>
        </p:nvPicPr>
        <p:blipFill>
          <a:blip r:embed="rId3"/>
          <a:stretch>
            <a:fillRect/>
          </a:stretch>
        </p:blipFill>
        <p:spPr>
          <a:xfrm>
            <a:off x="0" y="378823"/>
            <a:ext cx="9144000" cy="60156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609600"/>
            <a:ext cx="9067800" cy="369332"/>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The following use case diagram encapsulates the entire system and all possible actors. </a:t>
            </a:r>
            <a:endParaRPr lang="en-US" sz="2000" dirty="0">
              <a:effectLst/>
              <a:latin typeface="Times" panose="02020603050405020304" pitchFamily="18" charset="0"/>
              <a:ea typeface="Times New Roman" panose="02020603050405020304" pitchFamily="18" charset="0"/>
            </a:endParaRPr>
          </a:p>
        </p:txBody>
      </p:sp>
      <p:pic>
        <p:nvPicPr>
          <p:cNvPr id="5122" name="Picture 2" descr="Untit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78932"/>
            <a:ext cx="7926917"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42771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3550"/>
            <a:ext cx="9144000" cy="5930900"/>
          </a:xfrm>
          <a:prstGeom prst="rect">
            <a:avLst/>
          </a:prstGeom>
        </p:spPr>
      </p:pic>
    </p:spTree>
    <p:extLst>
      <p:ext uri="{BB962C8B-B14F-4D97-AF65-F5344CB8AC3E}">
        <p14:creationId xmlns:p14="http://schemas.microsoft.com/office/powerpoint/2010/main" val="30121529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1000"/>
            <a:ext cx="4876800" cy="369332"/>
          </a:xfrm>
          <a:prstGeom prst="rect">
            <a:avLst/>
          </a:prstGeom>
        </p:spPr>
        <p:txBody>
          <a:bodyPr wrap="square">
            <a:spAutoFit/>
          </a:bodyPr>
          <a:lstStyle/>
          <a:p>
            <a:pPr marL="742950" marR="0" lvl="1" indent="-285750">
              <a:spcBef>
                <a:spcPts val="1400"/>
              </a:spcBef>
              <a:spcAft>
                <a:spcPts val="1400"/>
              </a:spcAft>
              <a:buFont typeface="Arial" panose="020B0604020202020204" pitchFamily="34" charset="0"/>
              <a:buAutoNum type="arabicPeriod"/>
              <a:tabLst>
                <a:tab pos="365760" algn="l"/>
              </a:tabLst>
            </a:pPr>
            <a:r>
              <a:rPr lang="en-CA" b="1" dirty="0">
                <a:solidFill>
                  <a:srgbClr val="00B050"/>
                </a:solidFill>
                <a:latin typeface="Calibri" panose="020F0502020204030204" pitchFamily="34" charset="0"/>
                <a:cs typeface="Times New Roman" panose="02020603050405020304" pitchFamily="18" charset="0"/>
              </a:rPr>
              <a:t>Performance Requirements</a:t>
            </a:r>
            <a:endParaRPr lang="en-US" b="1" dirty="0">
              <a:solidFill>
                <a:srgbClr val="00B050"/>
              </a:solidFill>
              <a:effectLst/>
              <a:latin typeface="Times" panose="02020603050405020304" pitchFamily="18" charset="0"/>
            </a:endParaRPr>
          </a:p>
        </p:txBody>
      </p:sp>
      <p:sp>
        <p:nvSpPr>
          <p:cNvPr id="3" name="Rectangle 2"/>
          <p:cNvSpPr/>
          <p:nvPr/>
        </p:nvSpPr>
        <p:spPr>
          <a:xfrm>
            <a:off x="152400" y="990600"/>
            <a:ext cx="8763000" cy="5078313"/>
          </a:xfrm>
          <a:prstGeom prst="rect">
            <a:avLst/>
          </a:prstGeom>
        </p:spPr>
        <p:txBody>
          <a:bodyPr wrap="square">
            <a:spAutoFit/>
          </a:bodyPr>
          <a:lstStyle/>
          <a:p>
            <a:r>
              <a:rPr lang="en-CA" b="1" dirty="0">
                <a:ea typeface="Times New Roman" panose="02020603050405020304" pitchFamily="18" charset="0"/>
                <a:cs typeface="Times New Roman" panose="02020603050405020304" pitchFamily="18" charset="0"/>
              </a:rPr>
              <a:t>Time is a key factor </a:t>
            </a:r>
            <a:r>
              <a:rPr lang="en-CA" dirty="0">
                <a:ea typeface="Times New Roman" panose="02020603050405020304" pitchFamily="18" charset="0"/>
                <a:cs typeface="Times New Roman" panose="02020603050405020304" pitchFamily="18" charset="0"/>
              </a:rPr>
              <a:t>on the polling day as there are thousands of voters waiting for their turn to vote on the polling day. </a:t>
            </a:r>
            <a:r>
              <a:rPr lang="en-CA" b="1" dirty="0">
                <a:ea typeface="Times New Roman" panose="02020603050405020304" pitchFamily="18" charset="0"/>
                <a:cs typeface="Times New Roman" panose="02020603050405020304" pitchFamily="18" charset="0"/>
              </a:rPr>
              <a:t>The system should be responsive </a:t>
            </a:r>
            <a:r>
              <a:rPr lang="en-CA" dirty="0">
                <a:ea typeface="Times New Roman" panose="02020603050405020304" pitchFamily="18" charset="0"/>
                <a:cs typeface="Times New Roman" panose="02020603050405020304" pitchFamily="18" charset="0"/>
              </a:rPr>
              <a:t>and hence the following </a:t>
            </a:r>
            <a:r>
              <a:rPr lang="en-CA" b="1" dirty="0">
                <a:ea typeface="Times New Roman" panose="02020603050405020304" pitchFamily="18" charset="0"/>
                <a:cs typeface="Times New Roman" panose="02020603050405020304" pitchFamily="18" charset="0"/>
              </a:rPr>
              <a:t>measures should be taken</a:t>
            </a:r>
            <a:r>
              <a:rPr lang="en-CA" dirty="0">
                <a:ea typeface="Times New Roman" panose="02020603050405020304" pitchFamily="18" charset="0"/>
                <a:cs typeface="Times New Roman" panose="02020603050405020304" pitchFamily="18" charset="0"/>
              </a:rPr>
              <a:t>:</a:t>
            </a:r>
            <a:endParaRPr lang="en-US" dirty="0">
              <a:ea typeface="Times New Roman" panose="02020603050405020304" pitchFamily="18" charset="0"/>
            </a:endParaRPr>
          </a:p>
          <a:p>
            <a:r>
              <a:rPr lang="en-CA" dirty="0">
                <a:ea typeface="Times New Roman" panose="02020603050405020304" pitchFamily="18" charset="0"/>
                <a:cs typeface="Times New Roman" panose="02020603050405020304" pitchFamily="18" charset="0"/>
              </a:rPr>
              <a:t> </a:t>
            </a:r>
            <a:endParaRPr lang="en-US" dirty="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CA" dirty="0">
                <a:ea typeface="Times New Roman" panose="02020603050405020304" pitchFamily="18" charset="0"/>
                <a:cs typeface="Times New Roman" panose="02020603050405020304" pitchFamily="18" charset="0"/>
              </a:rPr>
              <a:t>It should not take more than 1 second for the system to direct the user to another page.</a:t>
            </a:r>
            <a:endParaRPr lang="en-US" dirty="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CA" dirty="0">
                <a:ea typeface="Times New Roman" panose="02020603050405020304" pitchFamily="18" charset="0"/>
                <a:cs typeface="Times New Roman" panose="02020603050405020304" pitchFamily="18" charset="0"/>
              </a:rPr>
              <a:t>The login time should not exceed more than 3 seconds.</a:t>
            </a:r>
            <a:endParaRPr lang="en-US" dirty="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CA" dirty="0">
                <a:ea typeface="Times New Roman" panose="02020603050405020304" pitchFamily="18" charset="0"/>
                <a:cs typeface="Times New Roman" panose="02020603050405020304" pitchFamily="18" charset="0"/>
              </a:rPr>
              <a:t>The scanning of thumb prints should recognize the correct user within 5 seconds of scanning.</a:t>
            </a:r>
            <a:endParaRPr lang="en-US" dirty="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CA" dirty="0">
                <a:ea typeface="Times New Roman" panose="02020603050405020304" pitchFamily="18" charset="0"/>
                <a:cs typeface="Times New Roman" panose="02020603050405020304" pitchFamily="18" charset="0"/>
              </a:rPr>
              <a:t>The Vote Dou software should update the election results every 10 minutes which would determine the leading candidates from the different constituencies on the Election Day.</a:t>
            </a:r>
            <a:endParaRPr lang="en-US" dirty="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CA" dirty="0">
                <a:ea typeface="Times New Roman" panose="02020603050405020304" pitchFamily="18" charset="0"/>
                <a:cs typeface="Times New Roman" panose="02020603050405020304" pitchFamily="18" charset="0"/>
              </a:rPr>
              <a:t>The voting time should strictly follow the schedule of voting hours after which the voters will not be allowed to vote.</a:t>
            </a:r>
            <a:endParaRPr lang="en-US" dirty="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CA" dirty="0">
                <a:ea typeface="Times New Roman" panose="02020603050405020304" pitchFamily="18" charset="0"/>
                <a:cs typeface="Times New Roman" panose="02020603050405020304" pitchFamily="18" charset="0"/>
              </a:rPr>
              <a:t> The Vote Dou software should be compatible with windows 7 and windows 8 and should not require more than 300mb of hard disk space, 1 GB ram, and a dual core 1 GHz processor.</a:t>
            </a:r>
            <a:endParaRPr lang="en-US" dirty="0">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Symbol" panose="05050102010706020507" pitchFamily="18" charset="2"/>
              <a:buChar char=""/>
            </a:pPr>
            <a:r>
              <a:rPr lang="en-CA" dirty="0">
                <a:ea typeface="Times New Roman" panose="02020603050405020304" pitchFamily="18" charset="0"/>
                <a:cs typeface="Times New Roman" panose="02020603050405020304" pitchFamily="18" charset="0"/>
              </a:rPr>
              <a:t>The database should have sufficient memory so as to store all of the data necessary. This may vary with the scope of use of the product.</a:t>
            </a:r>
            <a:endParaRPr lang="en-US"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363848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28600"/>
            <a:ext cx="4097084" cy="369332"/>
          </a:xfrm>
          <a:prstGeom prst="rect">
            <a:avLst/>
          </a:prstGeom>
        </p:spPr>
        <p:txBody>
          <a:bodyPr wrap="none">
            <a:spAutoFit/>
          </a:bodyPr>
          <a:lstStyle/>
          <a:p>
            <a:pPr marR="0" lvl="1">
              <a:spcBef>
                <a:spcPts val="1400"/>
              </a:spcBef>
              <a:spcAft>
                <a:spcPts val="1400"/>
              </a:spcAft>
              <a:tabLst>
                <a:tab pos="365760" algn="l"/>
              </a:tabLst>
            </a:pPr>
            <a:r>
              <a:rPr lang="en-CA" b="1" dirty="0" smtClean="0">
                <a:solidFill>
                  <a:srgbClr val="00B050"/>
                </a:solidFill>
                <a:latin typeface="Calibri" panose="020F0502020204030204" pitchFamily="34" charset="0"/>
                <a:cs typeface="Times New Roman" panose="02020603050405020304" pitchFamily="18" charset="0"/>
              </a:rPr>
              <a:t>2. Safety </a:t>
            </a:r>
            <a:r>
              <a:rPr lang="en-CA" b="1" dirty="0">
                <a:solidFill>
                  <a:srgbClr val="00B050"/>
                </a:solidFill>
                <a:latin typeface="Calibri" panose="020F0502020204030204" pitchFamily="34" charset="0"/>
                <a:cs typeface="Times New Roman" panose="02020603050405020304" pitchFamily="18" charset="0"/>
              </a:rPr>
              <a:t>and Security Requirements</a:t>
            </a:r>
            <a:endParaRPr lang="en-US" b="1" dirty="0">
              <a:solidFill>
                <a:srgbClr val="00B050"/>
              </a:solidFill>
              <a:effectLst/>
              <a:latin typeface="Times" panose="02020603050405020304" pitchFamily="18" charset="0"/>
            </a:endParaRPr>
          </a:p>
        </p:txBody>
      </p:sp>
      <p:sp>
        <p:nvSpPr>
          <p:cNvPr id="3" name="Rectangle 2"/>
          <p:cNvSpPr/>
          <p:nvPr/>
        </p:nvSpPr>
        <p:spPr>
          <a:xfrm>
            <a:off x="381000" y="636306"/>
            <a:ext cx="8534400" cy="5632311"/>
          </a:xfrm>
          <a:prstGeom prst="rect">
            <a:avLst/>
          </a:prstGeom>
        </p:spPr>
        <p:txBody>
          <a:bodyPr wrap="square">
            <a:spAutoFit/>
          </a:bodyPr>
          <a:lstStyle/>
          <a:p>
            <a:pPr marL="285750" indent="-285750" algn="just">
              <a:buFont typeface="Arial" panose="020B0604020202020204" pitchFamily="34" charset="0"/>
              <a:buChar char="•"/>
            </a:pPr>
            <a:r>
              <a:rPr lang="en-CA" dirty="0" smtClean="0">
                <a:latin typeface="Calibri" panose="020F0502020204030204" pitchFamily="34" charset="0"/>
                <a:ea typeface="Times New Roman" panose="02020603050405020304" pitchFamily="18" charset="0"/>
                <a:cs typeface="Times New Roman" panose="02020603050405020304" pitchFamily="18" charset="0"/>
              </a:rPr>
              <a:t>We considered the </a:t>
            </a:r>
            <a:r>
              <a:rPr lang="en-CA" dirty="0">
                <a:latin typeface="Calibri" panose="020F0502020204030204" pitchFamily="34" charset="0"/>
                <a:ea typeface="Times New Roman" panose="02020603050405020304" pitchFamily="18" charset="0"/>
                <a:cs typeface="Times New Roman" panose="02020603050405020304" pitchFamily="18" charset="0"/>
              </a:rPr>
              <a:t>p</a:t>
            </a:r>
            <a:r>
              <a:rPr lang="en-CA" dirty="0" smtClean="0">
                <a:latin typeface="Calibri" panose="020F0502020204030204" pitchFamily="34" charset="0"/>
                <a:ea typeface="Times New Roman" panose="02020603050405020304" pitchFamily="18" charset="0"/>
                <a:cs typeface="Times New Roman" panose="02020603050405020304" pitchFamily="18" charset="0"/>
              </a:rPr>
              <a:t>ossible loss that could result from the product use. This included </a:t>
            </a:r>
            <a:r>
              <a:rPr lang="en-CA" b="1" dirty="0" smtClean="0">
                <a:latin typeface="Calibri" panose="020F0502020204030204" pitchFamily="34" charset="0"/>
                <a:ea typeface="Times New Roman" panose="02020603050405020304" pitchFamily="18" charset="0"/>
                <a:cs typeface="Times New Roman" panose="02020603050405020304" pitchFamily="18" charset="0"/>
              </a:rPr>
              <a:t>password leak, hacking and </a:t>
            </a:r>
            <a:r>
              <a:rPr lang="en-CA" b="1" dirty="0" err="1" smtClean="0">
                <a:latin typeface="Calibri" panose="020F0502020204030204" pitchFamily="34" charset="0"/>
                <a:ea typeface="Times New Roman" panose="02020603050405020304" pitchFamily="18" charset="0"/>
                <a:cs typeface="Times New Roman" panose="02020603050405020304" pitchFamily="18" charset="0"/>
              </a:rPr>
              <a:t>i</a:t>
            </a:r>
            <a:r>
              <a:rPr lang="en-CA" b="1" dirty="0" smtClean="0">
                <a:latin typeface="Calibri" panose="020F0502020204030204" pitchFamily="34" charset="0"/>
                <a:ea typeface="Times New Roman" panose="02020603050405020304" pitchFamily="18" charset="0"/>
                <a:cs typeface="Times New Roman" panose="02020603050405020304" pitchFamily="18" charset="0"/>
              </a:rPr>
              <a:t>-voting</a:t>
            </a:r>
            <a:r>
              <a:rPr lang="en-CA" dirty="0" smtClean="0">
                <a:latin typeface="Calibri" panose="020F0502020204030204" pitchFamily="34" charset="0"/>
                <a:ea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endParaRPr lang="en-CA" i="1"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t>Vote Dou must not violate the </a:t>
            </a:r>
            <a:r>
              <a:rPr lang="en-US" b="1" dirty="0"/>
              <a:t>ISO security standards</a:t>
            </a:r>
            <a:r>
              <a:rPr lang="en-US" dirty="0"/>
              <a:t> and it must be in compliance with the ACM/IEEE ethical standards.</a:t>
            </a:r>
          </a:p>
          <a:p>
            <a:pPr marL="285750" indent="-285750" algn="just">
              <a:buFont typeface="Arial" panose="020B0604020202020204" pitchFamily="34" charset="0"/>
              <a:buChar char="•"/>
            </a:pPr>
            <a:endParaRPr lang="en-US" i="1" dirty="0" smtClean="0">
              <a:effectLst/>
              <a:latin typeface="Arial" panose="020B0604020202020204" pitchFamily="34" charset="0"/>
              <a:ea typeface="Times New Roman" panose="02020603050405020304" pitchFamily="18" charset="0"/>
            </a:endParaRPr>
          </a:p>
          <a:p>
            <a:pPr marL="285750" lvl="0" indent="-285750">
              <a:buFont typeface="Arial" panose="020B0604020202020204" pitchFamily="34" charset="0"/>
              <a:buChar char="•"/>
            </a:pPr>
            <a:r>
              <a:rPr lang="en-US" b="1" dirty="0"/>
              <a:t>Password protected login</a:t>
            </a:r>
            <a:r>
              <a:rPr lang="en-US" dirty="0"/>
              <a:t>. Password to be provided to each user with different access rights according to the roles of the Administrator, Election Commission Officer and the Voter. (Requirement</a:t>
            </a:r>
            <a:r>
              <a:rPr lang="en-US" dirty="0" smtClean="0"/>
              <a:t>)</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The passwords generated should contain a minimum of 7 alpha-numeric characters</a:t>
            </a:r>
            <a:r>
              <a:rPr lang="en-US" dirty="0" smtClean="0"/>
              <a:t>.</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b="1" dirty="0"/>
              <a:t>Integrating a finger scanning device </a:t>
            </a:r>
            <a:r>
              <a:rPr lang="en-US" dirty="0"/>
              <a:t>with the software that checks the user’s finger print against the finger print of the user that is stored in the NADRA database. (Recommended</a:t>
            </a:r>
            <a:r>
              <a:rPr lang="en-US" dirty="0" smtClean="0"/>
              <a:t>)</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Complete protection </a:t>
            </a:r>
            <a:r>
              <a:rPr lang="en-US" b="1" dirty="0"/>
              <a:t>to safeguard the data against malicious users </a:t>
            </a:r>
            <a:r>
              <a:rPr lang="en-US" dirty="0"/>
              <a:t>that may attempt to hack into the database and manipulate the election results. Experts in security and hacking must be asked to check for any loop holes in the security.</a:t>
            </a:r>
          </a:p>
          <a:p>
            <a:pPr algn="just"/>
            <a:endParaRPr lang="en-US" i="1"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709261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533400"/>
            <a:ext cx="7620000" cy="4037003"/>
          </a:xfrm>
          <a:prstGeom prst="rect">
            <a:avLst/>
          </a:prstGeom>
        </p:spPr>
        <p:txBody>
          <a:bodyPr wrap="square">
            <a:spAutoFit/>
          </a:bodyPr>
          <a:lstStyle/>
          <a:p>
            <a:pPr>
              <a:spcBef>
                <a:spcPts val="1400"/>
              </a:spcBef>
              <a:spcAft>
                <a:spcPts val="1400"/>
              </a:spcAft>
              <a:tabLst>
                <a:tab pos="365760" algn="l"/>
              </a:tabLst>
            </a:pPr>
            <a:r>
              <a:rPr lang="en-CA" b="1" dirty="0">
                <a:solidFill>
                  <a:srgbClr val="00B050"/>
                </a:solidFill>
              </a:rPr>
              <a:t>3) Software Quality </a:t>
            </a:r>
            <a:r>
              <a:rPr lang="en-CA" b="1" dirty="0" smtClean="0">
                <a:solidFill>
                  <a:srgbClr val="00B050"/>
                </a:solidFill>
              </a:rPr>
              <a:t>Attributes</a:t>
            </a:r>
            <a:endParaRPr lang="en-US" b="1" dirty="0" smtClean="0">
              <a:solidFill>
                <a:srgbClr val="00B050"/>
              </a:solidFill>
            </a:endParaRPr>
          </a:p>
          <a:p>
            <a:pPr>
              <a:spcBef>
                <a:spcPts val="1400"/>
              </a:spcBef>
              <a:spcAft>
                <a:spcPts val="1400"/>
              </a:spcAft>
              <a:tabLst>
                <a:tab pos="365760" algn="l"/>
              </a:tabLst>
            </a:pPr>
            <a:r>
              <a:rPr lang="en-US" b="1" dirty="0" smtClean="0"/>
              <a:t>RELIABILITY</a:t>
            </a:r>
            <a:r>
              <a:rPr lang="en-US" dirty="0" smtClean="0"/>
              <a:t>: The </a:t>
            </a:r>
            <a:r>
              <a:rPr lang="en-US" dirty="0"/>
              <a:t>system’s availability and data integrity cannot be jeopardized at any </a:t>
            </a:r>
            <a:r>
              <a:rPr lang="en-US" dirty="0" smtClean="0"/>
              <a:t>cost</a:t>
            </a:r>
            <a:endParaRPr lang="en-US" b="1" dirty="0" smtClean="0"/>
          </a:p>
          <a:p>
            <a:pPr>
              <a:spcBef>
                <a:spcPts val="1400"/>
              </a:spcBef>
              <a:spcAft>
                <a:spcPts val="1400"/>
              </a:spcAft>
              <a:tabLst>
                <a:tab pos="365760" algn="l"/>
              </a:tabLst>
            </a:pPr>
            <a:r>
              <a:rPr lang="en-US" b="1" dirty="0" smtClean="0"/>
              <a:t>ROBUSTNESS</a:t>
            </a:r>
            <a:r>
              <a:rPr lang="en-US" dirty="0" smtClean="0"/>
              <a:t>: It </a:t>
            </a:r>
            <a:r>
              <a:rPr lang="en-US" dirty="0"/>
              <a:t>is crucial that the system does not produce unwanted results in the case of a system failure</a:t>
            </a:r>
          </a:p>
          <a:p>
            <a:r>
              <a:rPr lang="en-US" b="1" dirty="0" smtClean="0"/>
              <a:t>ADAPTABILITY</a:t>
            </a:r>
            <a:r>
              <a:rPr lang="en-US" dirty="0" smtClean="0"/>
              <a:t>: As </a:t>
            </a:r>
            <a:r>
              <a:rPr lang="en-US" dirty="0"/>
              <a:t>there will be both educated people and uneducated people using the software, it is very important that the software provides a simple user interface. </a:t>
            </a:r>
          </a:p>
          <a:p>
            <a:r>
              <a:rPr lang="en-US" dirty="0"/>
              <a:t> </a:t>
            </a:r>
          </a:p>
          <a:p>
            <a:r>
              <a:rPr lang="en-US" b="1" dirty="0" smtClean="0"/>
              <a:t>MAINTAINABILITY</a:t>
            </a:r>
            <a:r>
              <a:rPr lang="en-US" dirty="0" smtClean="0"/>
              <a:t>: Vote </a:t>
            </a:r>
            <a:r>
              <a:rPr lang="en-US" dirty="0"/>
              <a:t>Dou 1.0 must be designed and implemented in such a manner that it is adaptable to both software and hardware upgrades.</a:t>
            </a:r>
          </a:p>
        </p:txBody>
      </p:sp>
    </p:spTree>
    <p:extLst>
      <p:ext uri="{BB962C8B-B14F-4D97-AF65-F5344CB8AC3E}">
        <p14:creationId xmlns:p14="http://schemas.microsoft.com/office/powerpoint/2010/main" val="29991893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TLES_CONS.jpg"/>
          <p:cNvPicPr/>
          <p:nvPr/>
        </p:nvPicPr>
        <p:blipFill rotWithShape="1">
          <a:blip r:embed="rId3"/>
          <a:srcRect t="27163" r="13669" b="53606"/>
          <a:stretch/>
        </p:blipFill>
        <p:spPr>
          <a:xfrm>
            <a:off x="0" y="152400"/>
            <a:ext cx="9144000" cy="1524000"/>
          </a:xfrm>
          <a:prstGeom prst="rect">
            <a:avLst/>
          </a:prstGeom>
        </p:spPr>
      </p:pic>
      <p:sp>
        <p:nvSpPr>
          <p:cNvPr id="4" name="Rectangle 3"/>
          <p:cNvSpPr/>
          <p:nvPr/>
        </p:nvSpPr>
        <p:spPr>
          <a:xfrm>
            <a:off x="334370" y="1905000"/>
            <a:ext cx="8581030" cy="4524315"/>
          </a:xfrm>
          <a:prstGeom prst="rect">
            <a:avLst/>
          </a:prstGeom>
        </p:spPr>
        <p:txBody>
          <a:bodyPr wrap="square">
            <a:spAutoFit/>
          </a:bodyPr>
          <a:lstStyle/>
          <a:p>
            <a:r>
              <a:rPr lang="en-CA" dirty="0">
                <a:solidFill>
                  <a:srgbClr val="00B050"/>
                </a:solidFill>
                <a:latin typeface="Calibri" panose="020F0502020204030204" pitchFamily="34" charset="0"/>
                <a:ea typeface="Times New Roman" panose="02020603050405020304" pitchFamily="18" charset="0"/>
                <a:cs typeface="Times New Roman" panose="02020603050405020304" pitchFamily="18" charset="0"/>
              </a:rPr>
              <a:t>- </a:t>
            </a:r>
            <a:r>
              <a:rPr lang="en-CA" b="1" dirty="0">
                <a:solidFill>
                  <a:srgbClr val="00B050"/>
                </a:solidFill>
                <a:latin typeface="Calibri" panose="020F0502020204030204" pitchFamily="34" charset="0"/>
                <a:ea typeface="Times New Roman" panose="02020603050405020304" pitchFamily="18" charset="0"/>
                <a:cs typeface="Times New Roman" panose="02020603050405020304" pitchFamily="18" charset="0"/>
              </a:rPr>
              <a:t>Time Constraint</a:t>
            </a:r>
            <a:r>
              <a:rPr lang="en-CA" dirty="0">
                <a:latin typeface="Calibri" panose="020F0502020204030204" pitchFamily="34" charset="0"/>
                <a:ea typeface="Times New Roman" panose="02020603050405020304" pitchFamily="18" charset="0"/>
                <a:cs typeface="Times New Roman" panose="02020603050405020304" pitchFamily="18" charset="0"/>
              </a:rPr>
              <a:t>: The system needs to be developed and tested in the month of December. Hence, the developer team has decided to </a:t>
            </a:r>
            <a:r>
              <a:rPr lang="en-CA" b="1" dirty="0">
                <a:latin typeface="Calibri" panose="020F0502020204030204" pitchFamily="34" charset="0"/>
                <a:ea typeface="Times New Roman" panose="02020603050405020304" pitchFamily="18" charset="0"/>
                <a:cs typeface="Times New Roman" panose="02020603050405020304" pitchFamily="18" charset="0"/>
              </a:rPr>
              <a:t>use already learnt concepts</a:t>
            </a:r>
            <a:r>
              <a:rPr lang="en-CA" dirty="0">
                <a:latin typeface="Calibri" panose="020F0502020204030204" pitchFamily="34" charset="0"/>
                <a:ea typeface="Times New Roman" panose="02020603050405020304" pitchFamily="18" charset="0"/>
                <a:cs typeface="Times New Roman" panose="02020603050405020304" pitchFamily="18" charset="0"/>
              </a:rPr>
              <a:t> </a:t>
            </a:r>
            <a:r>
              <a:rPr lang="en-CA" b="1" dirty="0">
                <a:latin typeface="Calibri" panose="020F0502020204030204" pitchFamily="34" charset="0"/>
                <a:ea typeface="Times New Roman" panose="02020603050405020304" pitchFamily="18" charset="0"/>
                <a:cs typeface="Times New Roman" panose="02020603050405020304" pitchFamily="18" charset="0"/>
              </a:rPr>
              <a:t>of C# </a:t>
            </a:r>
            <a:r>
              <a:rPr lang="en-CA" dirty="0">
                <a:latin typeface="Calibri" panose="020F0502020204030204" pitchFamily="34" charset="0"/>
                <a:ea typeface="Times New Roman" panose="02020603050405020304" pitchFamily="18" charset="0"/>
                <a:cs typeface="Times New Roman" panose="02020603050405020304" pitchFamily="18" charset="0"/>
              </a:rPr>
              <a:t>programming language to design the interface of the program </a:t>
            </a:r>
            <a:r>
              <a:rPr lang="en-CA" b="1" dirty="0">
                <a:latin typeface="Calibri" panose="020F0502020204030204" pitchFamily="34" charset="0"/>
                <a:ea typeface="Times New Roman" panose="02020603050405020304" pitchFamily="18" charset="0"/>
                <a:cs typeface="Times New Roman" panose="02020603050405020304" pitchFamily="18" charset="0"/>
              </a:rPr>
              <a:t>and SQL </a:t>
            </a:r>
            <a:r>
              <a:rPr lang="en-CA" dirty="0">
                <a:latin typeface="Calibri" panose="020F0502020204030204" pitchFamily="34" charset="0"/>
                <a:ea typeface="Times New Roman" panose="02020603050405020304" pitchFamily="18" charset="0"/>
                <a:cs typeface="Times New Roman" panose="02020603050405020304" pitchFamily="18" charset="0"/>
              </a:rPr>
              <a:t>to create the database.</a:t>
            </a:r>
            <a:endParaRPr lang="en-US" sz="2000" dirty="0">
              <a:latin typeface="Times" panose="02020603050405020304" pitchFamily="18" charset="0"/>
              <a:ea typeface="Times New Roman" panose="02020603050405020304" pitchFamily="18" charset="0"/>
            </a:endParaRPr>
          </a:p>
          <a:p>
            <a:r>
              <a:rPr lang="en-CA" dirty="0">
                <a:solidFill>
                  <a:srgbClr val="00B050"/>
                </a:solidFill>
                <a:latin typeface="Calibri" panose="020F0502020204030204" pitchFamily="34" charset="0"/>
                <a:ea typeface="Times New Roman" panose="02020603050405020304" pitchFamily="18" charset="0"/>
                <a:cs typeface="Times New Roman" panose="02020603050405020304" pitchFamily="18" charset="0"/>
              </a:rPr>
              <a:t> </a:t>
            </a:r>
            <a:endParaRPr lang="en-US" sz="2000" dirty="0">
              <a:solidFill>
                <a:srgbClr val="00B050"/>
              </a:solidFill>
              <a:latin typeface="Times" panose="02020603050405020304" pitchFamily="18" charset="0"/>
              <a:ea typeface="Times New Roman" panose="02020603050405020304" pitchFamily="18" charset="0"/>
            </a:endParaRPr>
          </a:p>
          <a:p>
            <a:r>
              <a:rPr lang="en-CA" dirty="0">
                <a:solidFill>
                  <a:srgbClr val="00B050"/>
                </a:solidFill>
                <a:latin typeface="Calibri" panose="020F0502020204030204" pitchFamily="34" charset="0"/>
                <a:ea typeface="Times New Roman" panose="02020603050405020304" pitchFamily="18" charset="0"/>
                <a:cs typeface="Times New Roman" panose="02020603050405020304" pitchFamily="18" charset="0"/>
              </a:rPr>
              <a:t>- </a:t>
            </a:r>
            <a:r>
              <a:rPr lang="en-CA" b="1" dirty="0">
                <a:solidFill>
                  <a:srgbClr val="00B050"/>
                </a:solidFill>
                <a:latin typeface="Calibri" panose="020F0502020204030204" pitchFamily="34" charset="0"/>
                <a:ea typeface="Times New Roman" panose="02020603050405020304" pitchFamily="18" charset="0"/>
                <a:cs typeface="Times New Roman" panose="02020603050405020304" pitchFamily="18" charset="0"/>
              </a:rPr>
              <a:t>Security considerations: </a:t>
            </a:r>
            <a:r>
              <a:rPr lang="en-CA" dirty="0">
                <a:latin typeface="Calibri" panose="020F0502020204030204" pitchFamily="34" charset="0"/>
                <a:ea typeface="Times New Roman" panose="02020603050405020304" pitchFamily="18" charset="0"/>
                <a:cs typeface="Times New Roman" panose="02020603050405020304" pitchFamily="18" charset="0"/>
              </a:rPr>
              <a:t>Vote Dou shall </a:t>
            </a:r>
            <a:r>
              <a:rPr lang="en-CA" b="1" dirty="0">
                <a:latin typeface="Calibri" panose="020F0502020204030204" pitchFamily="34" charset="0"/>
                <a:ea typeface="Times New Roman" panose="02020603050405020304" pitchFamily="18" charset="0"/>
                <a:cs typeface="Times New Roman" panose="02020603050405020304" pitchFamily="18" charset="0"/>
              </a:rPr>
              <a:t>not allow </a:t>
            </a:r>
            <a:r>
              <a:rPr lang="en-CA" b="1" dirty="0" err="1">
                <a:latin typeface="Calibri" panose="020F0502020204030204" pitchFamily="34" charset="0"/>
                <a:ea typeface="Times New Roman" panose="02020603050405020304" pitchFamily="18" charset="0"/>
                <a:cs typeface="Times New Roman" panose="02020603050405020304" pitchFamily="18" charset="0"/>
              </a:rPr>
              <a:t>i</a:t>
            </a:r>
            <a:r>
              <a:rPr lang="en-CA" b="1" dirty="0">
                <a:latin typeface="Calibri" panose="020F0502020204030204" pitchFamily="34" charset="0"/>
                <a:ea typeface="Times New Roman" panose="02020603050405020304" pitchFamily="18" charset="0"/>
                <a:cs typeface="Times New Roman" panose="02020603050405020304" pitchFamily="18" charset="0"/>
              </a:rPr>
              <a:t>-voting</a:t>
            </a:r>
            <a:r>
              <a:rPr lang="en-CA" dirty="0">
                <a:latin typeface="Calibri" panose="020F0502020204030204" pitchFamily="34" charset="0"/>
                <a:ea typeface="Times New Roman" panose="02020603050405020304" pitchFamily="18" charset="0"/>
                <a:cs typeface="Times New Roman" panose="02020603050405020304" pitchFamily="18" charset="0"/>
              </a:rPr>
              <a:t>. I-voting is voting from one's personal computer, mobile phone, television via the internet. As </a:t>
            </a:r>
            <a:r>
              <a:rPr lang="en-CA" dirty="0" err="1">
                <a:latin typeface="Calibri" panose="020F0502020204030204" pitchFamily="34" charset="0"/>
                <a:ea typeface="Times New Roman" panose="02020603050405020304" pitchFamily="18" charset="0"/>
                <a:cs typeface="Times New Roman" panose="02020603050405020304" pitchFamily="18" charset="0"/>
              </a:rPr>
              <a:t>i</a:t>
            </a:r>
            <a:r>
              <a:rPr lang="en-CA" dirty="0">
                <a:latin typeface="Calibri" panose="020F0502020204030204" pitchFamily="34" charset="0"/>
                <a:ea typeface="Times New Roman" panose="02020603050405020304" pitchFamily="18" charset="0"/>
                <a:cs typeface="Times New Roman" panose="02020603050405020304" pitchFamily="18" charset="0"/>
              </a:rPr>
              <a:t>-voting doesn’t ensure the validity of a person’s vote, the Vote Dou software shall not provide the facility of online voting. Polling booth shall be guarded with security personnel that would prevent any external threats from disrupting the process of voting.</a:t>
            </a:r>
            <a:endParaRPr lang="en-US" sz="2000" dirty="0">
              <a:latin typeface="Times" panose="02020603050405020304" pitchFamily="18" charset="0"/>
              <a:ea typeface="Times New Roman" panose="02020603050405020304" pitchFamily="18" charset="0"/>
            </a:endParaRPr>
          </a:p>
          <a:p>
            <a:pPr algn="just"/>
            <a:r>
              <a:rPr lang="en-CA" dirty="0">
                <a:latin typeface="Calibri" panose="020F0502020204030204" pitchFamily="34" charset="0"/>
                <a:ea typeface="Times New Roman" panose="02020603050405020304" pitchFamily="18" charset="0"/>
                <a:cs typeface="Times New Roman" panose="02020603050405020304" pitchFamily="18" charset="0"/>
              </a:rPr>
              <a:t> </a:t>
            </a:r>
            <a:endParaRPr lang="en-US" i="1" dirty="0">
              <a:latin typeface="Arial" panose="020B0604020202020204" pitchFamily="34" charset="0"/>
              <a:ea typeface="Times New Roman" panose="02020603050405020304" pitchFamily="18" charset="0"/>
            </a:endParaRPr>
          </a:p>
          <a:p>
            <a:pPr algn="just"/>
            <a:r>
              <a:rPr lang="en-CA" dirty="0">
                <a:latin typeface="Calibri" panose="020F0502020204030204" pitchFamily="34" charset="0"/>
                <a:ea typeface="Times New Roman" panose="02020603050405020304" pitchFamily="18" charset="0"/>
                <a:cs typeface="Times New Roman" panose="02020603050405020304" pitchFamily="18" charset="0"/>
              </a:rPr>
              <a:t>-</a:t>
            </a:r>
            <a:r>
              <a:rPr lang="en-CA" b="1" dirty="0">
                <a:solidFill>
                  <a:srgbClr val="00B050"/>
                </a:solidFill>
                <a:latin typeface="Calibri" panose="020F0502020204030204" pitchFamily="34" charset="0"/>
                <a:ea typeface="Times New Roman" panose="02020603050405020304" pitchFamily="18" charset="0"/>
                <a:cs typeface="Times New Roman" panose="02020603050405020304" pitchFamily="18" charset="0"/>
              </a:rPr>
              <a:t>Hardware limitations: </a:t>
            </a:r>
            <a:r>
              <a:rPr lang="en-CA" dirty="0">
                <a:latin typeface="Calibri" panose="020F0502020204030204" pitchFamily="34" charset="0"/>
                <a:ea typeface="Times New Roman" panose="02020603050405020304" pitchFamily="18" charset="0"/>
                <a:cs typeface="Times New Roman" panose="02020603050405020304" pitchFamily="18" charset="0"/>
              </a:rPr>
              <a:t>Vote Dou 1.0 is a working prototype implementation of the actual e-voting system. Presently, it cannot avail the finger print user authentication procedure to secure user logins due to </a:t>
            </a:r>
            <a:r>
              <a:rPr lang="en-CA" b="1" dirty="0">
                <a:latin typeface="Calibri" panose="020F0502020204030204" pitchFamily="34" charset="0"/>
                <a:ea typeface="Times New Roman" panose="02020603050405020304" pitchFamily="18" charset="0"/>
                <a:cs typeface="Times New Roman" panose="02020603050405020304" pitchFamily="18" charset="0"/>
              </a:rPr>
              <a:t>unavailability of scanners</a:t>
            </a:r>
            <a:r>
              <a:rPr lang="en-CA" dirty="0">
                <a:latin typeface="Calibri" panose="020F0502020204030204" pitchFamily="34" charset="0"/>
                <a:ea typeface="Times New Roman" panose="02020603050405020304" pitchFamily="18" charset="0"/>
                <a:cs typeface="Times New Roman" panose="02020603050405020304" pitchFamily="18" charset="0"/>
              </a:rPr>
              <a:t>. In the future versions, the development team can either utilize the scanning devices already available in the market or write a program to scan and match a picture captured using a digital camera.</a:t>
            </a:r>
            <a:endParaRPr lang="en-US" i="1"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0278146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590164"/>
            <a:ext cx="8458200" cy="3898503"/>
          </a:xfrm>
          <a:prstGeom prst="rect">
            <a:avLst/>
          </a:prstGeom>
        </p:spPr>
        <p:txBody>
          <a:bodyPr wrap="square">
            <a:spAutoFit/>
          </a:bodyPr>
          <a:lstStyle/>
          <a:p>
            <a:pPr algn="just"/>
            <a:r>
              <a:rPr lang="en-CA" dirty="0">
                <a:latin typeface="Calibri" panose="020F0502020204030204" pitchFamily="34" charset="0"/>
                <a:ea typeface="Times New Roman" panose="02020603050405020304" pitchFamily="18" charset="0"/>
                <a:cs typeface="Times New Roman" panose="02020603050405020304" pitchFamily="18" charset="0"/>
              </a:rPr>
              <a:t>- It is assumed that</a:t>
            </a:r>
            <a:r>
              <a:rPr lang="en-CA" b="1" dirty="0">
                <a:latin typeface="Calibri" panose="020F0502020204030204" pitchFamily="34" charset="0"/>
                <a:ea typeface="Times New Roman" panose="02020603050405020304" pitchFamily="18" charset="0"/>
                <a:cs typeface="Times New Roman" panose="02020603050405020304" pitchFamily="18" charset="0"/>
              </a:rPr>
              <a:t> NADRA </a:t>
            </a:r>
            <a:r>
              <a:rPr lang="en-CA" dirty="0">
                <a:latin typeface="Calibri" panose="020F0502020204030204" pitchFamily="34" charset="0"/>
                <a:ea typeface="Times New Roman" panose="02020603050405020304" pitchFamily="18" charset="0"/>
                <a:cs typeface="Times New Roman" panose="02020603050405020304" pitchFamily="18" charset="0"/>
              </a:rPr>
              <a:t>shall provide the DBA with all the required </a:t>
            </a:r>
            <a:r>
              <a:rPr lang="en-CA" b="1" dirty="0">
                <a:latin typeface="Calibri" panose="020F0502020204030204" pitchFamily="34" charset="0"/>
                <a:ea typeface="Times New Roman" panose="02020603050405020304" pitchFamily="18" charset="0"/>
                <a:cs typeface="Times New Roman" panose="02020603050405020304" pitchFamily="18" charset="0"/>
              </a:rPr>
              <a:t>information about the candidates and voters</a:t>
            </a:r>
            <a:r>
              <a:rPr lang="en-CA" dirty="0">
                <a:latin typeface="Calibri" panose="020F0502020204030204" pitchFamily="34" charset="0"/>
                <a:ea typeface="Times New Roman" panose="02020603050405020304" pitchFamily="18" charset="0"/>
                <a:cs typeface="Times New Roman" panose="02020603050405020304" pitchFamily="18" charset="0"/>
              </a:rPr>
              <a:t>. </a:t>
            </a:r>
            <a:endParaRPr lang="en-US" i="1" dirty="0">
              <a:latin typeface="Arial" panose="020B0604020202020204" pitchFamily="34" charset="0"/>
              <a:ea typeface="Times New Roman" panose="02020603050405020304" pitchFamily="18" charset="0"/>
            </a:endParaRPr>
          </a:p>
          <a:p>
            <a:pPr algn="just"/>
            <a:r>
              <a:rPr lang="en-CA" dirty="0">
                <a:latin typeface="Calibri" panose="020F0502020204030204" pitchFamily="34" charset="0"/>
                <a:ea typeface="Times New Roman" panose="02020603050405020304" pitchFamily="18" charset="0"/>
                <a:cs typeface="Times New Roman" panose="02020603050405020304" pitchFamily="18" charset="0"/>
              </a:rPr>
              <a:t> </a:t>
            </a:r>
            <a:endParaRPr lang="en-US" i="1" dirty="0">
              <a:latin typeface="Arial" panose="020B0604020202020204" pitchFamily="34" charset="0"/>
              <a:ea typeface="Times New Roman" panose="02020603050405020304" pitchFamily="18" charset="0"/>
            </a:endParaRPr>
          </a:p>
          <a:p>
            <a:pPr algn="just"/>
            <a:r>
              <a:rPr lang="en-CA" dirty="0">
                <a:latin typeface="Calibri" panose="020F0502020204030204" pitchFamily="34" charset="0"/>
                <a:ea typeface="Times New Roman" panose="02020603050405020304" pitchFamily="18" charset="0"/>
                <a:cs typeface="Times New Roman" panose="02020603050405020304" pitchFamily="18" charset="0"/>
              </a:rPr>
              <a:t>- It is assumed that the Election Commission of Pakistan will place </a:t>
            </a:r>
            <a:r>
              <a:rPr lang="en-CA" b="1" dirty="0">
                <a:latin typeface="Calibri" panose="020F0502020204030204" pitchFamily="34" charset="0"/>
                <a:ea typeface="Times New Roman" panose="02020603050405020304" pitchFamily="18" charset="0"/>
                <a:cs typeface="Times New Roman" panose="02020603050405020304" pitchFamily="18" charset="0"/>
              </a:rPr>
              <a:t>a computer at every Polling booth.</a:t>
            </a:r>
            <a:endParaRPr lang="en-US" b="1" i="1" dirty="0">
              <a:latin typeface="Arial" panose="020B0604020202020204" pitchFamily="34" charset="0"/>
              <a:ea typeface="Times New Roman" panose="02020603050405020304" pitchFamily="18" charset="0"/>
            </a:endParaRPr>
          </a:p>
          <a:p>
            <a:pPr algn="just"/>
            <a:r>
              <a:rPr lang="en-CA" dirty="0">
                <a:latin typeface="Calibri" panose="020F0502020204030204" pitchFamily="34" charset="0"/>
                <a:ea typeface="Times New Roman" panose="02020603050405020304" pitchFamily="18" charset="0"/>
                <a:cs typeface="Times New Roman" panose="02020603050405020304" pitchFamily="18" charset="0"/>
              </a:rPr>
              <a:t> </a:t>
            </a:r>
            <a:endParaRPr lang="en-US" i="1" dirty="0">
              <a:latin typeface="Arial" panose="020B0604020202020204" pitchFamily="34" charset="0"/>
              <a:ea typeface="Times New Roman" panose="02020603050405020304" pitchFamily="18" charset="0"/>
            </a:endParaRPr>
          </a:p>
          <a:p>
            <a:pPr>
              <a:spcAft>
                <a:spcPts val="800"/>
              </a:spcAft>
            </a:pPr>
            <a:r>
              <a:rPr lang="en-US" dirty="0" smtClean="0">
                <a:latin typeface="Calibri" panose="020F0502020204030204" pitchFamily="34" charset="0"/>
                <a:ea typeface="Calibri" panose="020F0502020204030204" pitchFamily="34" charset="0"/>
                <a:cs typeface="Times New Roman" panose="02020603050405020304" pitchFamily="18" charset="0"/>
              </a:rPr>
              <a:t>- It </a:t>
            </a:r>
            <a:r>
              <a:rPr lang="en-US" dirty="0">
                <a:latin typeface="Calibri" panose="020F0502020204030204" pitchFamily="34" charset="0"/>
                <a:ea typeface="Calibri" panose="020F0502020204030204" pitchFamily="34" charset="0"/>
                <a:cs typeface="Times New Roman" panose="02020603050405020304" pitchFamily="18" charset="0"/>
              </a:rPr>
              <a:t>is assumed that the Polling booths shall </a:t>
            </a:r>
            <a:r>
              <a:rPr lang="en-US" b="1" dirty="0">
                <a:latin typeface="Calibri" panose="020F0502020204030204" pitchFamily="34" charset="0"/>
                <a:ea typeface="Calibri" panose="020F0502020204030204" pitchFamily="34" charset="0"/>
                <a:cs typeface="Times New Roman" panose="02020603050405020304" pitchFamily="18" charset="0"/>
              </a:rPr>
              <a:t>be guarded with security personnel </a:t>
            </a:r>
            <a:r>
              <a:rPr lang="en-US" dirty="0">
                <a:latin typeface="Calibri" panose="020F0502020204030204" pitchFamily="34" charset="0"/>
                <a:ea typeface="Calibri" panose="020F0502020204030204" pitchFamily="34" charset="0"/>
                <a:cs typeface="Times New Roman" panose="02020603050405020304" pitchFamily="18" charset="0"/>
              </a:rPr>
              <a:t>that would prevent any external threats from disrupting the process of voting</a:t>
            </a:r>
            <a:r>
              <a:rPr lang="en-US" dirty="0" smtClean="0">
                <a:latin typeface="Calibri" panose="020F0502020204030204" pitchFamily="34" charset="0"/>
                <a:ea typeface="Calibri" panose="020F0502020204030204" pitchFamily="34" charset="0"/>
                <a:cs typeface="Times New Roman" panose="02020603050405020304" pitchFamily="18" charset="0"/>
              </a:rPr>
              <a:t>.</a:t>
            </a:r>
          </a:p>
          <a:p>
            <a:pPr>
              <a:spcAft>
                <a:spcPts val="8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a:p>
            <a:pPr algn="just"/>
            <a:r>
              <a:rPr lang="en-CA" dirty="0">
                <a:latin typeface="Calibri" panose="020F0502020204030204" pitchFamily="34" charset="0"/>
                <a:ea typeface="Times New Roman" panose="02020603050405020304" pitchFamily="18" charset="0"/>
                <a:cs typeface="Times New Roman" panose="02020603050405020304" pitchFamily="18" charset="0"/>
              </a:rPr>
              <a:t>- It is assumed that Election Commission of Pakistan will recruit ECO who have know-how of the system. And it will be arrange </a:t>
            </a:r>
            <a:r>
              <a:rPr lang="en-CA" b="1" dirty="0">
                <a:latin typeface="Calibri" panose="020F0502020204030204" pitchFamily="34" charset="0"/>
                <a:ea typeface="Times New Roman" panose="02020603050405020304" pitchFamily="18" charset="0"/>
                <a:cs typeface="Times New Roman" panose="02020603050405020304" pitchFamily="18" charset="0"/>
              </a:rPr>
              <a:t>orientation programs </a:t>
            </a:r>
            <a:r>
              <a:rPr lang="en-CA" dirty="0">
                <a:latin typeface="Calibri" panose="020F0502020204030204" pitchFamily="34" charset="0"/>
                <a:ea typeface="Times New Roman" panose="02020603050405020304" pitchFamily="18" charset="0"/>
                <a:cs typeface="Times New Roman" panose="02020603050405020304" pitchFamily="18" charset="0"/>
              </a:rPr>
              <a:t>for newly recruited officers to help them understand the new system. The development team will provide an ECO Manual along with the product delivery.</a:t>
            </a:r>
            <a:endParaRPr lang="en-US" i="1" dirty="0">
              <a:effectLst/>
              <a:latin typeface="Arial" panose="020B0604020202020204" pitchFamily="34" charset="0"/>
              <a:ea typeface="Times New Roman" panose="02020603050405020304" pitchFamily="18"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2013" b="48715"/>
          <a:stretch/>
        </p:blipFill>
        <p:spPr>
          <a:xfrm>
            <a:off x="0" y="195943"/>
            <a:ext cx="9144000" cy="1175657"/>
          </a:xfrm>
          <a:prstGeom prst="rect">
            <a:avLst/>
          </a:prstGeom>
        </p:spPr>
      </p:pic>
    </p:spTree>
    <p:extLst>
      <p:ext uri="{BB962C8B-B14F-4D97-AF65-F5344CB8AC3E}">
        <p14:creationId xmlns:p14="http://schemas.microsoft.com/office/powerpoint/2010/main" val="23387284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823"/>
            <a:ext cx="9144000" cy="6100354"/>
          </a:xfrm>
          <a:prstGeom prst="rect">
            <a:avLst/>
          </a:prstGeom>
        </p:spPr>
      </p:pic>
      <p:pic>
        <p:nvPicPr>
          <p:cNvPr id="2050" name="Picture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990600"/>
            <a:ext cx="18859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062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4286" r="5512"/>
          <a:stretch/>
        </p:blipFill>
        <p:spPr>
          <a:xfrm>
            <a:off x="0" y="-3732"/>
            <a:ext cx="9144000" cy="1371600"/>
          </a:xfrm>
          <a:prstGeom prst="rect">
            <a:avLst/>
          </a:prstGeom>
        </p:spPr>
      </p:pic>
      <p:grpSp>
        <p:nvGrpSpPr>
          <p:cNvPr id="3" name="Group 2"/>
          <p:cNvGrpSpPr>
            <a:grpSpLocks/>
          </p:cNvGrpSpPr>
          <p:nvPr/>
        </p:nvGrpSpPr>
        <p:grpSpPr bwMode="auto">
          <a:xfrm>
            <a:off x="182251" y="1906379"/>
            <a:ext cx="5910418" cy="3134704"/>
            <a:chOff x="1558" y="1515"/>
            <a:chExt cx="8762" cy="4575"/>
          </a:xfrm>
        </p:grpSpPr>
        <p:pic>
          <p:nvPicPr>
            <p:cNvPr id="7171" name="Picture 3" descr="templatekhjhk"/>
            <p:cNvPicPr>
              <a:picLocks noChangeAspect="1" noChangeArrowheads="1"/>
            </p:cNvPicPr>
            <p:nvPr/>
          </p:nvPicPr>
          <p:blipFill>
            <a:blip r:embed="rId4">
              <a:extLst>
                <a:ext uri="{28A0092B-C50C-407E-A947-70E740481C1C}">
                  <a14:useLocalDpi xmlns:a14="http://schemas.microsoft.com/office/drawing/2010/main" val="0"/>
                </a:ext>
              </a:extLst>
            </a:blip>
            <a:srcRect l="5267" t="6526" r="3888" b="22377"/>
            <a:stretch>
              <a:fillRect/>
            </a:stretch>
          </p:blipFill>
          <p:spPr bwMode="auto">
            <a:xfrm>
              <a:off x="1558" y="1515"/>
              <a:ext cx="8762" cy="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4"/>
            <p:cNvSpPr>
              <a:spLocks noChangeArrowheads="1"/>
            </p:cNvSpPr>
            <p:nvPr/>
          </p:nvSpPr>
          <p:spPr bwMode="auto">
            <a:xfrm rot="-2489835">
              <a:off x="6893" y="3108"/>
              <a:ext cx="341" cy="1116"/>
            </a:xfrm>
            <a:prstGeom prst="upDownArrow">
              <a:avLst>
                <a:gd name="adj1" fmla="val 26278"/>
                <a:gd name="adj2" fmla="val 77136"/>
              </a:avLst>
            </a:prstGeom>
            <a:solidFill>
              <a:srgbClr val="F2F2F2"/>
            </a:solidFill>
            <a:ln w="38100">
              <a:solidFill>
                <a:srgbClr val="F2F2F2"/>
              </a:solidFill>
              <a:miter lim="800000"/>
              <a:headEnd/>
              <a:tailEnd/>
            </a:ln>
            <a:effectLst>
              <a:outerShdw dist="28398" dir="3806097" algn="ctr" rotWithShape="0">
                <a:srgbClr val="7F7F7F">
                  <a:alpha val="50000"/>
                </a:srgbClr>
              </a:outerShdw>
            </a:effectLst>
          </p:spPr>
          <p:txBody>
            <a:bodyPr vert="eaVert" wrap="square" lIns="91440" tIns="45720" rIns="91440" bIns="45720" numCol="1" anchor="t" anchorCtr="0" compatLnSpc="1">
              <a:prstTxWarp prst="textNoShape">
                <a:avLst/>
              </a:prstTxWarp>
            </a:bodyPr>
            <a:lstStyle/>
            <a:p>
              <a:endParaRPr lang="en-US"/>
            </a:p>
          </p:txBody>
        </p:sp>
        <p:sp>
          <p:nvSpPr>
            <p:cNvPr id="5" name="AutoShape 5"/>
            <p:cNvSpPr>
              <a:spLocks noChangeArrowheads="1"/>
            </p:cNvSpPr>
            <p:nvPr/>
          </p:nvSpPr>
          <p:spPr bwMode="auto">
            <a:xfrm rot="2398427">
              <a:off x="4316" y="3152"/>
              <a:ext cx="363" cy="1161"/>
            </a:xfrm>
            <a:prstGeom prst="upDownArrow">
              <a:avLst>
                <a:gd name="adj1" fmla="val 26278"/>
                <a:gd name="adj2" fmla="val 75383"/>
              </a:avLst>
            </a:prstGeom>
            <a:solidFill>
              <a:srgbClr val="F2F2F2"/>
            </a:solidFill>
            <a:ln w="38100">
              <a:solidFill>
                <a:srgbClr val="F2F2F2"/>
              </a:solidFill>
              <a:miter lim="800000"/>
              <a:headEnd/>
              <a:tailEnd/>
            </a:ln>
            <a:effectLst>
              <a:outerShdw dist="28398" dir="3806097" algn="ctr" rotWithShape="0">
                <a:srgbClr val="7F7F7F">
                  <a:alpha val="50000"/>
                </a:srgbClr>
              </a:outerShdw>
            </a:effectLst>
          </p:spPr>
          <p:txBody>
            <a:bodyPr vert="eaVert" wrap="square" lIns="91440" tIns="45720" rIns="91440" bIns="45720" numCol="1" anchor="t" anchorCtr="0" compatLnSpc="1">
              <a:prstTxWarp prst="textNoShape">
                <a:avLst/>
              </a:prstTxWarp>
            </a:bodyPr>
            <a:lstStyle/>
            <a:p>
              <a:endParaRPr lang="en-US"/>
            </a:p>
          </p:txBody>
        </p:sp>
      </p:grpSp>
      <p:sp>
        <p:nvSpPr>
          <p:cNvPr id="6" name="Rectangle 5"/>
          <p:cNvSpPr/>
          <p:nvPr/>
        </p:nvSpPr>
        <p:spPr>
          <a:xfrm>
            <a:off x="6466735" y="1404255"/>
            <a:ext cx="2286000" cy="3970318"/>
          </a:xfrm>
          <a:prstGeom prst="rect">
            <a:avLst/>
          </a:prstGeom>
        </p:spPr>
        <p:txBody>
          <a:bodyPr wrap="square">
            <a:spAutoFit/>
          </a:bodyPr>
          <a:lstStyle/>
          <a:p>
            <a:r>
              <a:rPr lang="en-CA" dirty="0">
                <a:latin typeface="Calibri" panose="020F0502020204030204" pitchFamily="34" charset="0"/>
                <a:ea typeface="Times New Roman" panose="02020603050405020304" pitchFamily="18" charset="0"/>
                <a:cs typeface="Times New Roman" panose="02020603050405020304" pitchFamily="18" charset="0"/>
              </a:rPr>
              <a:t>Vote Dou 1.0 will be implemented using </a:t>
            </a:r>
            <a:r>
              <a:rPr lang="en-CA" b="1" dirty="0">
                <a:latin typeface="Calibri" panose="020F0502020204030204" pitchFamily="34" charset="0"/>
                <a:ea typeface="Times New Roman" panose="02020603050405020304" pitchFamily="18" charset="0"/>
                <a:cs typeface="Times New Roman" panose="02020603050405020304" pitchFamily="18" charset="0"/>
              </a:rPr>
              <a:t>C# Windows Forms at the frontend </a:t>
            </a:r>
            <a:r>
              <a:rPr lang="en-CA" dirty="0">
                <a:latin typeface="Calibri" panose="020F0502020204030204" pitchFamily="34" charset="0"/>
                <a:ea typeface="Times New Roman" panose="02020603050405020304" pitchFamily="18" charset="0"/>
                <a:cs typeface="Times New Roman" panose="02020603050405020304" pitchFamily="18" charset="0"/>
              </a:rPr>
              <a:t>and </a:t>
            </a:r>
            <a:r>
              <a:rPr lang="en-CA" b="1" dirty="0">
                <a:latin typeface="Calibri" panose="020F0502020204030204" pitchFamily="34" charset="0"/>
                <a:ea typeface="Times New Roman" panose="02020603050405020304" pitchFamily="18" charset="0"/>
                <a:cs typeface="Times New Roman" panose="02020603050405020304" pitchFamily="18" charset="0"/>
              </a:rPr>
              <a:t>SQL at the backend</a:t>
            </a:r>
            <a:r>
              <a:rPr lang="en-CA" dirty="0">
                <a:latin typeface="Calibri" panose="020F0502020204030204" pitchFamily="34" charset="0"/>
                <a:ea typeface="Times New Roman" panose="02020603050405020304" pitchFamily="18" charset="0"/>
                <a:cs typeface="Times New Roman" panose="02020603050405020304" pitchFamily="18" charset="0"/>
              </a:rPr>
              <a:t>. </a:t>
            </a:r>
            <a:r>
              <a:rPr lang="en-CA" dirty="0" smtClean="0">
                <a:latin typeface="Calibri" panose="020F0502020204030204" pitchFamily="34" charset="0"/>
                <a:ea typeface="Times New Roman" panose="02020603050405020304" pitchFamily="18" charset="0"/>
                <a:cs typeface="Times New Roman" panose="02020603050405020304" pitchFamily="18" charset="0"/>
              </a:rPr>
              <a:t>Presently</a:t>
            </a:r>
            <a:r>
              <a:rPr lang="en-CA" dirty="0">
                <a:latin typeface="Calibri" panose="020F0502020204030204" pitchFamily="34" charset="0"/>
                <a:ea typeface="Times New Roman" panose="02020603050405020304" pitchFamily="18" charset="0"/>
                <a:cs typeface="Times New Roman" panose="02020603050405020304" pitchFamily="18" charset="0"/>
              </a:rPr>
              <a:t>, the application can only be run on a computer with Windows Operating System. It doesn’t support other hardware platforms such as smartphones or tablets. </a:t>
            </a:r>
            <a:endParaRPr lang="en-US" dirty="0"/>
          </a:p>
        </p:txBody>
      </p:sp>
      <p:sp>
        <p:nvSpPr>
          <p:cNvPr id="8" name="Rectangle 7"/>
          <p:cNvSpPr/>
          <p:nvPr/>
        </p:nvSpPr>
        <p:spPr>
          <a:xfrm>
            <a:off x="182251" y="5877904"/>
            <a:ext cx="8966298" cy="646331"/>
          </a:xfrm>
          <a:prstGeom prst="rect">
            <a:avLst/>
          </a:prstGeom>
        </p:spPr>
        <p:txBody>
          <a:bodyPr wrap="square">
            <a:spAutoFit/>
          </a:bodyPr>
          <a:lstStyle/>
          <a:p>
            <a:r>
              <a:rPr lang="en-CA" dirty="0">
                <a:latin typeface="Calibri" panose="020F0502020204030204" pitchFamily="34" charset="0"/>
                <a:ea typeface="Times New Roman" panose="02020603050405020304" pitchFamily="18" charset="0"/>
                <a:cs typeface="Times New Roman" panose="02020603050405020304" pitchFamily="18" charset="0"/>
              </a:rPr>
              <a:t>A simple diagram that shows the major components of the overall system and external interface is </a:t>
            </a:r>
            <a:r>
              <a:rPr lang="en-CA" dirty="0" smtClean="0">
                <a:latin typeface="Calibri" panose="020F0502020204030204" pitchFamily="34" charset="0"/>
                <a:ea typeface="Times New Roman" panose="02020603050405020304" pitchFamily="18" charset="0"/>
                <a:cs typeface="Times New Roman" panose="02020603050405020304" pitchFamily="18" charset="0"/>
              </a:rPr>
              <a:t>shown. </a:t>
            </a:r>
            <a:endParaRPr lang="en-US" dirty="0"/>
          </a:p>
        </p:txBody>
      </p:sp>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7428" t="34721" r="53594" b="33700"/>
          <a:stretch/>
        </p:blipFill>
        <p:spPr>
          <a:xfrm>
            <a:off x="5290982" y="73846"/>
            <a:ext cx="3657600" cy="457201"/>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6497" t="36842" r="55337" b="26316"/>
          <a:stretch/>
        </p:blipFill>
        <p:spPr>
          <a:xfrm>
            <a:off x="5316572" y="599116"/>
            <a:ext cx="3581400" cy="533400"/>
          </a:xfrm>
          <a:prstGeom prst="rect">
            <a:avLst/>
          </a:prstGeom>
        </p:spPr>
      </p:pic>
    </p:spTree>
    <p:extLst>
      <p:ext uri="{BB962C8B-B14F-4D97-AF65-F5344CB8AC3E}">
        <p14:creationId xmlns:p14="http://schemas.microsoft.com/office/powerpoint/2010/main" val="27205328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81000"/>
            <a:ext cx="9137473" cy="6096000"/>
          </a:xfrm>
          <a:prstGeom prst="rect">
            <a:avLst/>
          </a:prstGeom>
        </p:spPr>
      </p:pic>
    </p:spTree>
    <p:extLst>
      <p:ext uri="{BB962C8B-B14F-4D97-AF65-F5344CB8AC3E}">
        <p14:creationId xmlns:p14="http://schemas.microsoft.com/office/powerpoint/2010/main" val="242285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381000"/>
            <a:ext cx="8534400" cy="1200329"/>
          </a:xfrm>
          <a:prstGeom prst="rect">
            <a:avLst/>
          </a:prstGeom>
        </p:spPr>
        <p:txBody>
          <a:bodyPr wrap="square">
            <a:spAutoFit/>
          </a:bodyPr>
          <a:lstStyle/>
          <a:p>
            <a:r>
              <a:rPr lang="en-US" b="1" dirty="0"/>
              <a:t> </a:t>
            </a:r>
            <a:r>
              <a:rPr lang="en-US" dirty="0"/>
              <a:t>In the present electoral system of Pakistan, the National Assembly is elected directly by the people of Pakistan. The Election Commission of Pakistan is a constitutionally established institution responsible for holding elections countrywide. The diagram below shows how the commission holds an election in the country.</a:t>
            </a:r>
            <a:endParaRPr lang="en-US" b="1" dirty="0"/>
          </a:p>
        </p:txBody>
      </p:sp>
      <p:pic>
        <p:nvPicPr>
          <p:cNvPr id="6" name="Picture 5" descr="DIAGRAM_PROPOSAL.jpg"/>
          <p:cNvPicPr>
            <a:picLocks noChangeAspect="1"/>
          </p:cNvPicPr>
          <p:nvPr/>
        </p:nvPicPr>
        <p:blipFill>
          <a:blip r:embed="rId3"/>
          <a:srcRect t="8887" b="20450"/>
          <a:stretch>
            <a:fillRect/>
          </a:stretch>
        </p:blipFill>
        <p:spPr>
          <a:xfrm>
            <a:off x="7961" y="1905000"/>
            <a:ext cx="9144000" cy="4310743"/>
          </a:xfrm>
          <a:prstGeom prst="rect">
            <a:avLst/>
          </a:prstGeom>
        </p:spPr>
      </p:pic>
    </p:spTree>
    <p:extLst>
      <p:ext uri="{BB962C8B-B14F-4D97-AF65-F5344CB8AC3E}">
        <p14:creationId xmlns:p14="http://schemas.microsoft.com/office/powerpoint/2010/main" val="41005886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752600"/>
            <a:ext cx="8839200" cy="2585323"/>
          </a:xfrm>
          <a:prstGeom prst="rect">
            <a:avLst/>
          </a:prstGeom>
          <a:solidFill>
            <a:srgbClr val="00CC00"/>
          </a:solidFill>
        </p:spPr>
        <p:txBody>
          <a:bodyPr wrap="square">
            <a:spAutoFit/>
          </a:bodyPr>
          <a:lstStyle/>
          <a:p>
            <a:endParaRPr lang="en-CA" sz="2400" b="1" dirty="0" smtClean="0">
              <a:latin typeface="Calibri" panose="020F0502020204030204" pitchFamily="34" charset="0"/>
              <a:ea typeface="Times New Roman" panose="02020603050405020304" pitchFamily="18" charset="0"/>
              <a:cs typeface="Times New Roman" panose="02020603050405020304" pitchFamily="18" charset="0"/>
            </a:endParaRPr>
          </a:p>
          <a:p>
            <a:r>
              <a:rPr lang="en-CA" sz="2400" b="1" dirty="0" smtClean="0">
                <a:latin typeface="Calibri" panose="020F0502020204030204" pitchFamily="34" charset="0"/>
                <a:ea typeface="Times New Roman" panose="02020603050405020304" pitchFamily="18" charset="0"/>
                <a:cs typeface="Times New Roman" panose="02020603050405020304" pitchFamily="18" charset="0"/>
              </a:rPr>
              <a:t>The </a:t>
            </a:r>
            <a:r>
              <a:rPr lang="en-CA" sz="2400" b="1"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4+1 </a:t>
            </a:r>
            <a:r>
              <a:rPr lang="en-CA" sz="2400" b="1" dirty="0" smtClean="0">
                <a:solidFill>
                  <a:schemeClr val="bg1"/>
                </a:solidFill>
                <a:latin typeface="Calibri" panose="020F0502020204030204" pitchFamily="34" charset="0"/>
                <a:ea typeface="Times New Roman" panose="02020603050405020304" pitchFamily="18" charset="0"/>
                <a:cs typeface="Times New Roman" panose="02020603050405020304" pitchFamily="18" charset="0"/>
              </a:rPr>
              <a:t>View </a:t>
            </a:r>
            <a:r>
              <a:rPr lang="en-CA" sz="2400" b="1"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Architecture model </a:t>
            </a:r>
            <a:r>
              <a:rPr lang="en-CA" sz="2400" b="1" dirty="0">
                <a:latin typeface="Calibri" panose="020F0502020204030204" pitchFamily="34" charset="0"/>
                <a:ea typeface="Times New Roman" panose="02020603050405020304" pitchFamily="18" charset="0"/>
                <a:cs typeface="Times New Roman" panose="02020603050405020304" pitchFamily="18" charset="0"/>
              </a:rPr>
              <a:t>is used to give an understanding of how and why the Vote Dou system is to be decomposed, and how the individual parts work together to provide the desired functionality. It separates the different aspects of a software system into different views of the system as follows: </a:t>
            </a:r>
            <a:endParaRPr lang="en-CA" sz="2400" b="1" dirty="0" smtClean="0">
              <a:latin typeface="Calibri" panose="020F0502020204030204" pitchFamily="34" charset="0"/>
              <a:ea typeface="Times New Roman" panose="02020603050405020304" pitchFamily="18" charset="0"/>
              <a:cs typeface="Times New Roman" panose="02020603050405020304" pitchFamily="18" charset="0"/>
            </a:endParaRPr>
          </a:p>
          <a:p>
            <a:endParaRPr lang="en-US" b="1" dirty="0"/>
          </a:p>
        </p:txBody>
      </p:sp>
    </p:spTree>
    <p:extLst>
      <p:ext uri="{BB962C8B-B14F-4D97-AF65-F5344CB8AC3E}">
        <p14:creationId xmlns:p14="http://schemas.microsoft.com/office/powerpoint/2010/main" val="6856672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36"/>
          <p:cNvPicPr>
            <a:picLocks noChangeAspect="1" noChangeArrowheads="1"/>
          </p:cNvPicPr>
          <p:nvPr/>
        </p:nvPicPr>
        <p:blipFill rotWithShape="1">
          <a:blip r:embed="rId2">
            <a:extLst>
              <a:ext uri="{28A0092B-C50C-407E-A947-70E740481C1C}">
                <a14:useLocalDpi xmlns:a14="http://schemas.microsoft.com/office/drawing/2010/main" val="0"/>
              </a:ext>
            </a:extLst>
          </a:blip>
          <a:srcRect b="3963"/>
          <a:stretch/>
        </p:blipFill>
        <p:spPr bwMode="auto">
          <a:xfrm>
            <a:off x="504825" y="593743"/>
            <a:ext cx="8134350" cy="627514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2400" y="54743"/>
            <a:ext cx="8839200" cy="707886"/>
          </a:xfrm>
          <a:prstGeom prst="rect">
            <a:avLst/>
          </a:prstGeom>
          <a:solidFill>
            <a:srgbClr val="00CC00"/>
          </a:solidFill>
        </p:spPr>
        <p:txBody>
          <a:bodyPr wrap="square">
            <a:spAutoFit/>
          </a:bodyPr>
          <a:lstStyle/>
          <a:p>
            <a:r>
              <a:rPr lang="en-CA" sz="2000" dirty="0"/>
              <a:t>The </a:t>
            </a:r>
            <a:r>
              <a:rPr lang="en-CA" sz="2000" dirty="0">
                <a:solidFill>
                  <a:schemeClr val="bg1"/>
                </a:solidFill>
              </a:rPr>
              <a:t>logical view </a:t>
            </a:r>
            <a:r>
              <a:rPr lang="en-CA" sz="2000" dirty="0" smtClean="0"/>
              <a:t>of the Vote Dou 1.0 I is modelled </a:t>
            </a:r>
            <a:r>
              <a:rPr lang="en-CA" sz="2000" dirty="0"/>
              <a:t>using the following </a:t>
            </a:r>
            <a:r>
              <a:rPr lang="en-CA" sz="2000" b="1" dirty="0"/>
              <a:t>class diagram </a:t>
            </a:r>
            <a:r>
              <a:rPr lang="en-CA" sz="2000" dirty="0" smtClean="0"/>
              <a:t>and </a:t>
            </a:r>
            <a:r>
              <a:rPr lang="en-CA" sz="2000" b="1" dirty="0" smtClean="0"/>
              <a:t>ER Diagram </a:t>
            </a:r>
            <a:r>
              <a:rPr lang="en-CA" sz="2000" dirty="0" smtClean="0"/>
              <a:t>to </a:t>
            </a:r>
            <a:r>
              <a:rPr lang="en-CA" sz="2000" dirty="0"/>
              <a:t>show the key abstractions in the system</a:t>
            </a:r>
            <a:endParaRPr lang="en-US" sz="2000" b="1" dirty="0"/>
          </a:p>
        </p:txBody>
      </p:sp>
    </p:spTree>
    <p:extLst>
      <p:ext uri="{BB962C8B-B14F-4D97-AF65-F5344CB8AC3E}">
        <p14:creationId xmlns:p14="http://schemas.microsoft.com/office/powerpoint/2010/main" val="11545342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rotWithShape="1">
          <a:blip r:embed="rId2" cstate="print">
            <a:extLst>
              <a:ext uri="{28A0092B-C50C-407E-A947-70E740481C1C}">
                <a14:useLocalDpi xmlns:a14="http://schemas.microsoft.com/office/drawing/2010/main" val="0"/>
              </a:ext>
            </a:extLst>
          </a:blip>
          <a:srcRect l="4032" t="3204" r="4839" b="6399"/>
          <a:stretch/>
        </p:blipFill>
        <p:spPr>
          <a:xfrm>
            <a:off x="381000" y="380999"/>
            <a:ext cx="8610600" cy="6477001"/>
          </a:xfrm>
          <a:prstGeom prst="rect">
            <a:avLst/>
          </a:prstGeom>
        </p:spPr>
      </p:pic>
      <p:sp>
        <p:nvSpPr>
          <p:cNvPr id="5" name="Rectangle 4"/>
          <p:cNvSpPr/>
          <p:nvPr/>
        </p:nvSpPr>
        <p:spPr>
          <a:xfrm>
            <a:off x="152400" y="54743"/>
            <a:ext cx="8839200" cy="400110"/>
          </a:xfrm>
          <a:prstGeom prst="rect">
            <a:avLst/>
          </a:prstGeom>
          <a:solidFill>
            <a:srgbClr val="00CC00"/>
          </a:solidFill>
        </p:spPr>
        <p:txBody>
          <a:bodyPr wrap="square">
            <a:spAutoFit/>
          </a:bodyPr>
          <a:lstStyle/>
          <a:p>
            <a:r>
              <a:rPr lang="en-CA" sz="2000" b="1" dirty="0" smtClean="0"/>
              <a:t>Entity Relationship Diagram</a:t>
            </a:r>
            <a:endParaRPr lang="en-US" sz="2000" b="1" dirty="0"/>
          </a:p>
        </p:txBody>
      </p:sp>
    </p:spTree>
    <p:extLst>
      <p:ext uri="{BB962C8B-B14F-4D97-AF65-F5344CB8AC3E}">
        <p14:creationId xmlns:p14="http://schemas.microsoft.com/office/powerpoint/2010/main" val="8381655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54743"/>
            <a:ext cx="8839200" cy="1015663"/>
          </a:xfrm>
          <a:prstGeom prst="rect">
            <a:avLst/>
          </a:prstGeom>
          <a:solidFill>
            <a:srgbClr val="00CC00"/>
          </a:solidFill>
        </p:spPr>
        <p:txBody>
          <a:bodyPr wrap="square">
            <a:spAutoFit/>
          </a:bodyPr>
          <a:lstStyle/>
          <a:p>
            <a:r>
              <a:rPr lang="en-CA" sz="2000" dirty="0"/>
              <a:t>The </a:t>
            </a:r>
            <a:r>
              <a:rPr lang="en-CA" sz="2000" dirty="0">
                <a:solidFill>
                  <a:schemeClr val="bg1"/>
                </a:solidFill>
              </a:rPr>
              <a:t>process view </a:t>
            </a:r>
            <a:r>
              <a:rPr lang="en-CA" sz="2000" dirty="0"/>
              <a:t>of the Vote Dou 1.0 I is modelled using process diagrams, </a:t>
            </a:r>
            <a:r>
              <a:rPr lang="en-CA" sz="2000" b="1" dirty="0"/>
              <a:t>activity diagrams, state charts </a:t>
            </a:r>
            <a:r>
              <a:rPr lang="en-CA" sz="2000" dirty="0"/>
              <a:t>and </a:t>
            </a:r>
            <a:r>
              <a:rPr lang="en-CA" sz="2000" b="1" dirty="0"/>
              <a:t>sequence diagrams </a:t>
            </a:r>
            <a:r>
              <a:rPr lang="en-CA" sz="2000" dirty="0"/>
              <a:t>to show how, at run-time, the system is composed of interacting processes. </a:t>
            </a:r>
            <a:endParaRPr lang="en-US" sz="2000" dirty="0"/>
          </a:p>
        </p:txBody>
      </p:sp>
      <p:pic>
        <p:nvPicPr>
          <p:cNvPr id="6" name="Content Placeholder 3"/>
          <p:cNvPicPr>
            <a:picLocks/>
          </p:cNvPicPr>
          <p:nvPr/>
        </p:nvPicPr>
        <p:blipFill rotWithShape="1">
          <a:blip r:embed="rId2">
            <a:extLst>
              <a:ext uri="{28A0092B-C50C-407E-A947-70E740481C1C}">
                <a14:useLocalDpi xmlns:a14="http://schemas.microsoft.com/office/drawing/2010/main" val="0"/>
              </a:ext>
            </a:extLst>
          </a:blip>
          <a:srcRect l="3960" t="3663" r="3960" b="7879"/>
          <a:stretch/>
        </p:blipFill>
        <p:spPr>
          <a:xfrm>
            <a:off x="1600200" y="1070406"/>
            <a:ext cx="5943600" cy="5664369"/>
          </a:xfrm>
          <a:prstGeom prst="rect">
            <a:avLst/>
          </a:prstGeom>
        </p:spPr>
      </p:pic>
      <p:sp>
        <p:nvSpPr>
          <p:cNvPr id="2" name="Rectangle 1"/>
          <p:cNvSpPr/>
          <p:nvPr/>
        </p:nvSpPr>
        <p:spPr>
          <a:xfrm>
            <a:off x="4724400" y="3505200"/>
            <a:ext cx="2362200" cy="2133600"/>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8568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066800" y="1524000"/>
            <a:ext cx="7162800" cy="4847700"/>
          </a:xfrm>
          <a:prstGeom prst="rect">
            <a:avLst/>
          </a:prstGeom>
        </p:spPr>
      </p:pic>
      <p:sp>
        <p:nvSpPr>
          <p:cNvPr id="5" name="Rectangle 4"/>
          <p:cNvSpPr/>
          <p:nvPr/>
        </p:nvSpPr>
        <p:spPr>
          <a:xfrm>
            <a:off x="152400" y="54743"/>
            <a:ext cx="8839200" cy="400110"/>
          </a:xfrm>
          <a:prstGeom prst="rect">
            <a:avLst/>
          </a:prstGeom>
          <a:solidFill>
            <a:srgbClr val="00CC00"/>
          </a:solidFill>
        </p:spPr>
        <p:txBody>
          <a:bodyPr wrap="square">
            <a:spAutoFit/>
          </a:bodyPr>
          <a:lstStyle/>
          <a:p>
            <a:r>
              <a:rPr lang="en-CA" sz="2000" b="1" dirty="0" smtClean="0"/>
              <a:t>State Chart</a:t>
            </a:r>
            <a:endParaRPr lang="en-US" sz="2000" b="1" dirty="0"/>
          </a:p>
        </p:txBody>
      </p:sp>
    </p:spTree>
    <p:extLst>
      <p:ext uri="{BB962C8B-B14F-4D97-AF65-F5344CB8AC3E}">
        <p14:creationId xmlns:p14="http://schemas.microsoft.com/office/powerpoint/2010/main" val="21086569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38200" y="990600"/>
            <a:ext cx="7686908" cy="4953000"/>
          </a:xfrm>
          <a:prstGeom prst="rect">
            <a:avLst/>
          </a:prstGeom>
        </p:spPr>
      </p:pic>
      <p:sp>
        <p:nvSpPr>
          <p:cNvPr id="5" name="Rectangle 4"/>
          <p:cNvSpPr/>
          <p:nvPr/>
        </p:nvSpPr>
        <p:spPr>
          <a:xfrm>
            <a:off x="152400" y="54743"/>
            <a:ext cx="8839200" cy="400110"/>
          </a:xfrm>
          <a:prstGeom prst="rect">
            <a:avLst/>
          </a:prstGeom>
          <a:solidFill>
            <a:srgbClr val="00CC00"/>
          </a:solidFill>
        </p:spPr>
        <p:txBody>
          <a:bodyPr wrap="square">
            <a:spAutoFit/>
          </a:bodyPr>
          <a:lstStyle/>
          <a:p>
            <a:r>
              <a:rPr lang="en-CA" sz="2000" b="1" dirty="0" smtClean="0"/>
              <a:t>Activity Diagram  </a:t>
            </a:r>
            <a:endParaRPr lang="en-US" sz="2000" b="1" dirty="0"/>
          </a:p>
        </p:txBody>
      </p:sp>
    </p:spTree>
    <p:extLst>
      <p:ext uri="{BB962C8B-B14F-4D97-AF65-F5344CB8AC3E}">
        <p14:creationId xmlns:p14="http://schemas.microsoft.com/office/powerpoint/2010/main" val="14796616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4691" y="1676400"/>
            <a:ext cx="7734617" cy="4648200"/>
          </a:xfrm>
        </p:spPr>
      </p:pic>
      <p:sp>
        <p:nvSpPr>
          <p:cNvPr id="5" name="Rectangle 4"/>
          <p:cNvSpPr/>
          <p:nvPr/>
        </p:nvSpPr>
        <p:spPr>
          <a:xfrm>
            <a:off x="152400" y="54743"/>
            <a:ext cx="8839200" cy="400110"/>
          </a:xfrm>
          <a:prstGeom prst="rect">
            <a:avLst/>
          </a:prstGeom>
          <a:solidFill>
            <a:srgbClr val="00CC00"/>
          </a:solidFill>
        </p:spPr>
        <p:txBody>
          <a:bodyPr wrap="square">
            <a:spAutoFit/>
          </a:bodyPr>
          <a:lstStyle/>
          <a:p>
            <a:r>
              <a:rPr lang="en-CA" sz="2000" b="1" dirty="0" smtClean="0"/>
              <a:t>Collaboration Diagram  </a:t>
            </a:r>
            <a:endParaRPr lang="en-US" sz="2000" b="1" dirty="0"/>
          </a:p>
        </p:txBody>
      </p:sp>
    </p:spTree>
    <p:extLst>
      <p:ext uri="{BB962C8B-B14F-4D97-AF65-F5344CB8AC3E}">
        <p14:creationId xmlns:p14="http://schemas.microsoft.com/office/powerpoint/2010/main" val="970437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54743"/>
            <a:ext cx="8839200" cy="707886"/>
          </a:xfrm>
          <a:prstGeom prst="rect">
            <a:avLst/>
          </a:prstGeom>
          <a:solidFill>
            <a:srgbClr val="00CC00"/>
          </a:solidFill>
        </p:spPr>
        <p:txBody>
          <a:bodyPr wrap="square">
            <a:spAutoFit/>
          </a:bodyPr>
          <a:lstStyle/>
          <a:p>
            <a:r>
              <a:rPr lang="en-CA" sz="2000" dirty="0"/>
              <a:t>The </a:t>
            </a:r>
            <a:r>
              <a:rPr lang="en-CA" sz="2000" dirty="0">
                <a:solidFill>
                  <a:schemeClr val="bg1"/>
                </a:solidFill>
              </a:rPr>
              <a:t>development view </a:t>
            </a:r>
            <a:r>
              <a:rPr lang="en-CA" sz="2000" dirty="0"/>
              <a:t>of the Vote Dou 1.0 I is modelled using </a:t>
            </a:r>
            <a:r>
              <a:rPr lang="en-CA" sz="2000" b="1" dirty="0"/>
              <a:t>component diagrams </a:t>
            </a:r>
            <a:r>
              <a:rPr lang="en-CA" sz="2000" dirty="0"/>
              <a:t>to show how the software is decomposed for development.</a:t>
            </a:r>
            <a:endParaRPr lang="en-US" sz="2000"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838200" y="762629"/>
            <a:ext cx="7772400" cy="6095371"/>
          </a:xfrm>
          <a:prstGeom prst="rect">
            <a:avLst/>
          </a:prstGeom>
        </p:spPr>
      </p:pic>
    </p:spTree>
    <p:extLst>
      <p:ext uri="{BB962C8B-B14F-4D97-AF65-F5344CB8AC3E}">
        <p14:creationId xmlns:p14="http://schemas.microsoft.com/office/powerpoint/2010/main" val="36490361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p:cNvPicPr>
          <p:nvPr/>
        </p:nvPicPr>
        <p:blipFill rotWithShape="1">
          <a:blip r:embed="rId2">
            <a:extLst>
              <a:ext uri="{28A0092B-C50C-407E-A947-70E740481C1C}">
                <a14:useLocalDpi xmlns:a14="http://schemas.microsoft.com/office/drawing/2010/main" val="0"/>
              </a:ext>
            </a:extLst>
          </a:blip>
          <a:srcRect r="12295"/>
          <a:stretch/>
        </p:blipFill>
        <p:spPr bwMode="auto">
          <a:xfrm>
            <a:off x="0" y="838200"/>
            <a:ext cx="8305800" cy="6019800"/>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152400" y="54743"/>
            <a:ext cx="8839200" cy="1015663"/>
          </a:xfrm>
          <a:prstGeom prst="rect">
            <a:avLst/>
          </a:prstGeom>
          <a:solidFill>
            <a:srgbClr val="00CC00"/>
          </a:solidFill>
        </p:spPr>
        <p:txBody>
          <a:bodyPr wrap="square">
            <a:spAutoFit/>
          </a:bodyPr>
          <a:lstStyle/>
          <a:p>
            <a:r>
              <a:rPr lang="en-CA" sz="2000" dirty="0"/>
              <a:t>The </a:t>
            </a:r>
            <a:r>
              <a:rPr lang="en-CA" sz="2000" dirty="0">
                <a:solidFill>
                  <a:schemeClr val="bg1"/>
                </a:solidFill>
              </a:rPr>
              <a:t>physical view </a:t>
            </a:r>
            <a:r>
              <a:rPr lang="en-CA" sz="2000" dirty="0"/>
              <a:t>of the Vote Dou 1.0 I is modelled using </a:t>
            </a:r>
            <a:r>
              <a:rPr lang="en-CA" sz="2000" b="1" dirty="0"/>
              <a:t>a deployment diagram </a:t>
            </a:r>
            <a:r>
              <a:rPr lang="en-CA" sz="2000" dirty="0"/>
              <a:t>and </a:t>
            </a:r>
            <a:r>
              <a:rPr lang="en-CA" sz="2000" b="1" dirty="0" smtClean="0"/>
              <a:t>server-client  </a:t>
            </a:r>
            <a:r>
              <a:rPr lang="en-CA" sz="2000" b="1" dirty="0"/>
              <a:t>architecture model</a:t>
            </a:r>
            <a:r>
              <a:rPr lang="en-CA" sz="2000" dirty="0"/>
              <a:t> to show the system hardware and how software components are distributed across the processors in the system</a:t>
            </a:r>
            <a:endParaRPr lang="en-US" sz="2000" dirty="0"/>
          </a:p>
        </p:txBody>
      </p:sp>
    </p:spTree>
    <p:extLst>
      <p:ext uri="{BB962C8B-B14F-4D97-AF65-F5344CB8AC3E}">
        <p14:creationId xmlns:p14="http://schemas.microsoft.com/office/powerpoint/2010/main" val="8122570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 y="54743"/>
            <a:ext cx="8839200" cy="400110"/>
          </a:xfrm>
          <a:prstGeom prst="rect">
            <a:avLst/>
          </a:prstGeom>
          <a:solidFill>
            <a:srgbClr val="00CC00"/>
          </a:solidFill>
        </p:spPr>
        <p:txBody>
          <a:bodyPr wrap="square">
            <a:spAutoFit/>
          </a:bodyPr>
          <a:lstStyle/>
          <a:p>
            <a:r>
              <a:rPr lang="en-CA" sz="2000" b="1" dirty="0">
                <a:latin typeface="Calibri" panose="020F0502020204030204" pitchFamily="34" charset="0"/>
                <a:ea typeface="Times New Roman" panose="02020603050405020304" pitchFamily="18" charset="0"/>
                <a:cs typeface="Times New Roman" panose="02020603050405020304" pitchFamily="18" charset="0"/>
              </a:rPr>
              <a:t>Client Server Architecture Model</a:t>
            </a:r>
            <a:endParaRPr lang="en-US" sz="2000" dirty="0"/>
          </a:p>
        </p:txBody>
      </p:sp>
      <p:pic>
        <p:nvPicPr>
          <p:cNvPr id="7" name="Picture 6"/>
          <p:cNvPicPr>
            <a:picLocks noChangeAspect="1"/>
          </p:cNvPicPr>
          <p:nvPr/>
        </p:nvPicPr>
        <p:blipFill rotWithShape="1">
          <a:blip r:embed="rId2"/>
          <a:srcRect l="30673" t="29166" r="31845" b="44792"/>
          <a:stretch/>
        </p:blipFill>
        <p:spPr>
          <a:xfrm>
            <a:off x="152400" y="838200"/>
            <a:ext cx="8778240" cy="3429000"/>
          </a:xfrm>
          <a:prstGeom prst="rect">
            <a:avLst/>
          </a:prstGeom>
        </p:spPr>
      </p:pic>
      <p:sp>
        <p:nvSpPr>
          <p:cNvPr id="8" name="Rectangle 7"/>
          <p:cNvSpPr/>
          <p:nvPr/>
        </p:nvSpPr>
        <p:spPr>
          <a:xfrm>
            <a:off x="152400" y="4650547"/>
            <a:ext cx="8991600" cy="1477328"/>
          </a:xfrm>
          <a:prstGeom prst="rect">
            <a:avLst/>
          </a:prstGeom>
        </p:spPr>
        <p:txBody>
          <a:bodyPr wrap="square">
            <a:spAutoFit/>
          </a:bodyPr>
          <a:lstStyle/>
          <a:p>
            <a:r>
              <a:rPr lang="en-CA" dirty="0">
                <a:latin typeface="Calibri" panose="020F0502020204030204" pitchFamily="34" charset="0"/>
                <a:ea typeface="Times New Roman" panose="02020603050405020304" pitchFamily="18" charset="0"/>
                <a:cs typeface="Times New Roman" panose="02020603050405020304" pitchFamily="18" charset="0"/>
              </a:rPr>
              <a:t>The Vote Dou software will be distributed </a:t>
            </a:r>
            <a:r>
              <a:rPr lang="en-CA" b="1" dirty="0">
                <a:latin typeface="Calibri" panose="020F0502020204030204" pitchFamily="34" charset="0"/>
                <a:ea typeface="Times New Roman" panose="02020603050405020304" pitchFamily="18" charset="0"/>
                <a:cs typeface="Times New Roman" panose="02020603050405020304" pitchFamily="18" charset="0"/>
              </a:rPr>
              <a:t>over a network of clients connected to a central computer</a:t>
            </a:r>
            <a:r>
              <a:rPr lang="en-CA" dirty="0">
                <a:latin typeface="Calibri" panose="020F0502020204030204" pitchFamily="34" charset="0"/>
                <a:ea typeface="Times New Roman" panose="02020603050405020304" pitchFamily="18" charset="0"/>
                <a:cs typeface="Times New Roman" panose="02020603050405020304" pitchFamily="18" charset="0"/>
              </a:rPr>
              <a:t>, known as a server where the database shall reside. The database administrator, election commission officer and the voter will login to the system from different locations and all of the users will be accessing the database concurrently. The SQL Server shall handle the concurrent requests of several users into the database effectively</a:t>
            </a:r>
            <a:endParaRPr lang="en-US" dirty="0"/>
          </a:p>
        </p:txBody>
      </p:sp>
    </p:spTree>
    <p:extLst>
      <p:ext uri="{BB962C8B-B14F-4D97-AF65-F5344CB8AC3E}">
        <p14:creationId xmlns:p14="http://schemas.microsoft.com/office/powerpoint/2010/main" val="34594610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3550"/>
            <a:ext cx="9144000" cy="5930900"/>
          </a:xfrm>
          <a:prstGeom prst="rect">
            <a:avLst/>
          </a:prstGeom>
        </p:spPr>
      </p:pic>
    </p:spTree>
    <p:extLst>
      <p:ext uri="{BB962C8B-B14F-4D97-AF65-F5344CB8AC3E}">
        <p14:creationId xmlns:p14="http://schemas.microsoft.com/office/powerpoint/2010/main" val="9222664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9144000" cy="6100354"/>
          </a:xfrm>
          <a:prstGeom prst="rect">
            <a:avLst/>
          </a:prstGeom>
        </p:spPr>
      </p:pic>
    </p:spTree>
    <p:extLst>
      <p:ext uri="{BB962C8B-B14F-4D97-AF65-F5344CB8AC3E}">
        <p14:creationId xmlns:p14="http://schemas.microsoft.com/office/powerpoint/2010/main" val="41261679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5403" t="13542" r="52343" b="59375"/>
          <a:stretch/>
        </p:blipFill>
        <p:spPr>
          <a:xfrm>
            <a:off x="625929" y="2661557"/>
            <a:ext cx="2895600" cy="1981200"/>
          </a:xfrm>
          <a:prstGeom prst="rect">
            <a:avLst/>
          </a:prstGeom>
        </p:spPr>
      </p:pic>
      <p:pic>
        <p:nvPicPr>
          <p:cNvPr id="11" name="Picture 10"/>
          <p:cNvPicPr>
            <a:picLocks noChangeAspect="1"/>
          </p:cNvPicPr>
          <p:nvPr/>
        </p:nvPicPr>
        <p:blipFill rotWithShape="1">
          <a:blip r:embed="rId3"/>
          <a:srcRect l="25403" t="13541" r="53514" b="62500"/>
          <a:stretch/>
        </p:blipFill>
        <p:spPr>
          <a:xfrm>
            <a:off x="620486" y="729344"/>
            <a:ext cx="2743200" cy="1752600"/>
          </a:xfrm>
          <a:prstGeom prst="rect">
            <a:avLst/>
          </a:prstGeom>
        </p:spPr>
      </p:pic>
      <p:pic>
        <p:nvPicPr>
          <p:cNvPr id="13" name="Picture 12"/>
          <p:cNvPicPr>
            <a:picLocks noChangeAspect="1"/>
          </p:cNvPicPr>
          <p:nvPr/>
        </p:nvPicPr>
        <p:blipFill rotWithShape="1">
          <a:blip r:embed="rId4"/>
          <a:srcRect l="25403" t="13541" r="52928" b="60417"/>
          <a:stretch/>
        </p:blipFill>
        <p:spPr>
          <a:xfrm>
            <a:off x="653143" y="4702628"/>
            <a:ext cx="2819400" cy="1905000"/>
          </a:xfrm>
          <a:prstGeom prst="rect">
            <a:avLst/>
          </a:prstGeom>
        </p:spPr>
      </p:pic>
      <p:pic>
        <p:nvPicPr>
          <p:cNvPr id="14" name="Picture 13"/>
          <p:cNvPicPr>
            <a:picLocks noChangeAspect="1"/>
          </p:cNvPicPr>
          <p:nvPr/>
        </p:nvPicPr>
        <p:blipFill rotWithShape="1">
          <a:blip r:embed="rId5"/>
          <a:srcRect l="25403" t="13541" r="52343" b="65625"/>
          <a:stretch/>
        </p:blipFill>
        <p:spPr>
          <a:xfrm>
            <a:off x="4593772" y="4893128"/>
            <a:ext cx="2895600" cy="1524000"/>
          </a:xfrm>
          <a:prstGeom prst="rect">
            <a:avLst/>
          </a:prstGeom>
        </p:spPr>
      </p:pic>
      <p:pic>
        <p:nvPicPr>
          <p:cNvPr id="15" name="Picture 14"/>
          <p:cNvPicPr>
            <a:picLocks noChangeAspect="1"/>
          </p:cNvPicPr>
          <p:nvPr/>
        </p:nvPicPr>
        <p:blipFill rotWithShape="1">
          <a:blip r:embed="rId6"/>
          <a:srcRect l="25403" t="13541" r="53514" b="63542"/>
          <a:stretch/>
        </p:blipFill>
        <p:spPr>
          <a:xfrm>
            <a:off x="4631871" y="2971800"/>
            <a:ext cx="2743200" cy="1676400"/>
          </a:xfrm>
          <a:prstGeom prst="rect">
            <a:avLst/>
          </a:prstGeom>
        </p:spPr>
      </p:pic>
      <p:pic>
        <p:nvPicPr>
          <p:cNvPr id="16" name="Picture 15"/>
          <p:cNvPicPr>
            <a:picLocks noChangeAspect="1"/>
          </p:cNvPicPr>
          <p:nvPr/>
        </p:nvPicPr>
        <p:blipFill rotWithShape="1">
          <a:blip r:embed="rId7"/>
          <a:srcRect l="25402" t="13541" r="52929" b="75000"/>
          <a:stretch/>
        </p:blipFill>
        <p:spPr>
          <a:xfrm>
            <a:off x="4697184" y="729344"/>
            <a:ext cx="2819401" cy="838200"/>
          </a:xfrm>
          <a:prstGeom prst="rect">
            <a:avLst/>
          </a:prstGeom>
        </p:spPr>
      </p:pic>
      <p:pic>
        <p:nvPicPr>
          <p:cNvPr id="17" name="Picture 16"/>
          <p:cNvPicPr>
            <a:picLocks noChangeAspect="1"/>
          </p:cNvPicPr>
          <p:nvPr/>
        </p:nvPicPr>
        <p:blipFill rotWithShape="1">
          <a:blip r:embed="rId8"/>
          <a:srcRect l="25403" t="13542" r="52343" b="73958"/>
          <a:stretch/>
        </p:blipFill>
        <p:spPr>
          <a:xfrm>
            <a:off x="4631871" y="1812472"/>
            <a:ext cx="2895600" cy="914400"/>
          </a:xfrm>
          <a:prstGeom prst="rect">
            <a:avLst/>
          </a:prstGeom>
        </p:spPr>
      </p:pic>
      <p:sp>
        <p:nvSpPr>
          <p:cNvPr id="18" name="Rectangle 17"/>
          <p:cNvSpPr/>
          <p:nvPr/>
        </p:nvSpPr>
        <p:spPr>
          <a:xfrm>
            <a:off x="152400" y="54743"/>
            <a:ext cx="8839200" cy="400110"/>
          </a:xfrm>
          <a:prstGeom prst="rect">
            <a:avLst/>
          </a:prstGeom>
          <a:solidFill>
            <a:srgbClr val="00CC00"/>
          </a:solidFill>
        </p:spPr>
        <p:txBody>
          <a:bodyPr wrap="square">
            <a:spAutoFit/>
          </a:bodyPr>
          <a:lstStyle/>
          <a:p>
            <a:r>
              <a:rPr lang="en-CA" sz="2000" b="1" dirty="0" smtClean="0">
                <a:latin typeface="Calibri" panose="020F0502020204030204" pitchFamily="34" charset="0"/>
                <a:ea typeface="Times New Roman" panose="02020603050405020304" pitchFamily="18" charset="0"/>
                <a:cs typeface="Times New Roman" panose="02020603050405020304" pitchFamily="18" charset="0"/>
              </a:rPr>
              <a:t>Main Tables</a:t>
            </a:r>
            <a:endParaRPr lang="en-US" sz="2000" dirty="0"/>
          </a:p>
        </p:txBody>
      </p:sp>
    </p:spTree>
    <p:extLst>
      <p:ext uri="{BB962C8B-B14F-4D97-AF65-F5344CB8AC3E}">
        <p14:creationId xmlns:p14="http://schemas.microsoft.com/office/powerpoint/2010/main" val="12601299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5403" t="13541" r="51757" b="56250"/>
          <a:stretch/>
        </p:blipFill>
        <p:spPr>
          <a:xfrm>
            <a:off x="4191000" y="636814"/>
            <a:ext cx="2971800" cy="2209800"/>
          </a:xfrm>
          <a:prstGeom prst="rect">
            <a:avLst/>
          </a:prstGeom>
        </p:spPr>
      </p:pic>
      <p:pic>
        <p:nvPicPr>
          <p:cNvPr id="5" name="Picture 4"/>
          <p:cNvPicPr>
            <a:picLocks noChangeAspect="1"/>
          </p:cNvPicPr>
          <p:nvPr/>
        </p:nvPicPr>
        <p:blipFill rotWithShape="1">
          <a:blip r:embed="rId3"/>
          <a:srcRect l="25403" t="13877" r="51757" b="69791"/>
          <a:stretch/>
        </p:blipFill>
        <p:spPr>
          <a:xfrm>
            <a:off x="533400" y="2016577"/>
            <a:ext cx="2971800" cy="1194708"/>
          </a:xfrm>
          <a:prstGeom prst="rect">
            <a:avLst/>
          </a:prstGeom>
        </p:spPr>
      </p:pic>
      <p:pic>
        <p:nvPicPr>
          <p:cNvPr id="6" name="Picture 5"/>
          <p:cNvPicPr>
            <a:picLocks noChangeAspect="1"/>
          </p:cNvPicPr>
          <p:nvPr/>
        </p:nvPicPr>
        <p:blipFill rotWithShape="1">
          <a:blip r:embed="rId4"/>
          <a:srcRect l="25403" t="13541" r="51171" b="70834"/>
          <a:stretch/>
        </p:blipFill>
        <p:spPr>
          <a:xfrm>
            <a:off x="538843" y="3627662"/>
            <a:ext cx="3048000" cy="1143000"/>
          </a:xfrm>
          <a:prstGeom prst="rect">
            <a:avLst/>
          </a:prstGeom>
        </p:spPr>
      </p:pic>
      <p:pic>
        <p:nvPicPr>
          <p:cNvPr id="10" name="Picture 9"/>
          <p:cNvPicPr>
            <a:picLocks noChangeAspect="1"/>
          </p:cNvPicPr>
          <p:nvPr/>
        </p:nvPicPr>
        <p:blipFill rotWithShape="1">
          <a:blip r:embed="rId5"/>
          <a:srcRect l="25403" t="13541" r="52343" b="73959"/>
          <a:stretch/>
        </p:blipFill>
        <p:spPr>
          <a:xfrm>
            <a:off x="533400" y="685800"/>
            <a:ext cx="2895600" cy="914400"/>
          </a:xfrm>
          <a:prstGeom prst="rect">
            <a:avLst/>
          </a:prstGeom>
        </p:spPr>
      </p:pic>
      <p:sp>
        <p:nvSpPr>
          <p:cNvPr id="11" name="Rectangle 10"/>
          <p:cNvSpPr/>
          <p:nvPr/>
        </p:nvSpPr>
        <p:spPr>
          <a:xfrm>
            <a:off x="152400" y="54743"/>
            <a:ext cx="8839200" cy="400110"/>
          </a:xfrm>
          <a:prstGeom prst="rect">
            <a:avLst/>
          </a:prstGeom>
          <a:solidFill>
            <a:srgbClr val="00CC00"/>
          </a:solidFill>
        </p:spPr>
        <p:txBody>
          <a:bodyPr wrap="square">
            <a:spAutoFit/>
          </a:bodyPr>
          <a:lstStyle/>
          <a:p>
            <a:r>
              <a:rPr lang="en-CA" sz="2000" b="1" dirty="0" smtClean="0">
                <a:latin typeface="Calibri" panose="020F0502020204030204" pitchFamily="34" charset="0"/>
                <a:ea typeface="Times New Roman" panose="02020603050405020304" pitchFamily="18" charset="0"/>
                <a:cs typeface="Times New Roman" panose="02020603050405020304" pitchFamily="18" charset="0"/>
              </a:rPr>
              <a:t>Transaction Tables</a:t>
            </a:r>
            <a:endParaRPr lang="en-US" sz="2000" dirty="0"/>
          </a:p>
        </p:txBody>
      </p:sp>
    </p:spTree>
    <p:extLst>
      <p:ext uri="{BB962C8B-B14F-4D97-AF65-F5344CB8AC3E}">
        <p14:creationId xmlns:p14="http://schemas.microsoft.com/office/powerpoint/2010/main" val="1782294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3400"/>
            <a:ext cx="9144000" cy="6099566"/>
          </a:xfrm>
          <a:prstGeom prst="rect">
            <a:avLst/>
          </a:prstGeom>
        </p:spPr>
      </p:pic>
    </p:spTree>
    <p:extLst>
      <p:ext uri="{BB962C8B-B14F-4D97-AF65-F5344CB8AC3E}">
        <p14:creationId xmlns:p14="http://schemas.microsoft.com/office/powerpoint/2010/main" val="40330408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54743"/>
            <a:ext cx="8839200" cy="400110"/>
          </a:xfrm>
          <a:prstGeom prst="rect">
            <a:avLst/>
          </a:prstGeom>
          <a:solidFill>
            <a:srgbClr val="00CC00"/>
          </a:solidFill>
        </p:spPr>
        <p:txBody>
          <a:bodyPr wrap="square">
            <a:spAutoFit/>
          </a:bodyPr>
          <a:lstStyle/>
          <a:p>
            <a:r>
              <a:rPr lang="en-CA" sz="2000" b="1" dirty="0" smtClean="0">
                <a:latin typeface="Calibri" panose="020F0502020204030204" pitchFamily="34" charset="0"/>
                <a:cs typeface="Times New Roman" panose="02020603050405020304" pitchFamily="18" charset="0"/>
              </a:rPr>
              <a:t>Start up</a:t>
            </a:r>
            <a:endParaRPr lang="en-US" sz="2000" dirty="0"/>
          </a:p>
        </p:txBody>
      </p:sp>
      <p:pic>
        <p:nvPicPr>
          <p:cNvPr id="3" name="Picture 2"/>
          <p:cNvPicPr>
            <a:picLocks noChangeAspect="1"/>
          </p:cNvPicPr>
          <p:nvPr/>
        </p:nvPicPr>
        <p:blipFill rotWithShape="1">
          <a:blip r:embed="rId2"/>
          <a:srcRect l="24232" t="16667" r="24231" b="23958"/>
          <a:stretch/>
        </p:blipFill>
        <p:spPr>
          <a:xfrm>
            <a:off x="370973" y="780982"/>
            <a:ext cx="4048627" cy="262240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rotWithShape="1">
          <a:blip r:embed="rId3"/>
          <a:srcRect l="26574" t="21875" r="26574" b="28125"/>
          <a:stretch/>
        </p:blipFill>
        <p:spPr>
          <a:xfrm>
            <a:off x="4876800" y="794657"/>
            <a:ext cx="4114800" cy="260328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rotWithShape="1">
          <a:blip r:embed="rId4"/>
          <a:srcRect l="26574" t="27083" r="27159" b="32292"/>
          <a:stretch/>
        </p:blipFill>
        <p:spPr>
          <a:xfrm>
            <a:off x="370973" y="3687269"/>
            <a:ext cx="6019800" cy="29718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6258545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54743"/>
            <a:ext cx="8839200" cy="400110"/>
          </a:xfrm>
          <a:prstGeom prst="rect">
            <a:avLst/>
          </a:prstGeom>
          <a:solidFill>
            <a:srgbClr val="00CC00"/>
          </a:solidFill>
        </p:spPr>
        <p:txBody>
          <a:bodyPr wrap="square">
            <a:spAutoFit/>
          </a:bodyPr>
          <a:lstStyle/>
          <a:p>
            <a:r>
              <a:rPr lang="en-CA" sz="2000" b="1" dirty="0" smtClean="0">
                <a:latin typeface="Calibri" panose="020F0502020204030204" pitchFamily="34" charset="0"/>
                <a:cs typeface="Times New Roman" panose="02020603050405020304" pitchFamily="18" charset="0"/>
              </a:rPr>
              <a:t>Voter Panel</a:t>
            </a:r>
            <a:endParaRPr lang="en-US" sz="2000" dirty="0"/>
          </a:p>
        </p:txBody>
      </p:sp>
      <p:pic>
        <p:nvPicPr>
          <p:cNvPr id="3" name="Picture 2"/>
          <p:cNvPicPr>
            <a:picLocks noChangeAspect="1"/>
          </p:cNvPicPr>
          <p:nvPr/>
        </p:nvPicPr>
        <p:blipFill rotWithShape="1">
          <a:blip r:embed="rId2"/>
          <a:srcRect l="26574" t="25000" r="26574" b="31250"/>
          <a:stretch/>
        </p:blipFill>
        <p:spPr>
          <a:xfrm>
            <a:off x="2667000" y="762000"/>
            <a:ext cx="5805714" cy="3048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rotWithShape="1">
          <a:blip r:embed="rId3"/>
          <a:srcRect l="31625" t="27083" r="32064" b="33334"/>
          <a:stretch/>
        </p:blipFill>
        <p:spPr>
          <a:xfrm>
            <a:off x="457200" y="3429000"/>
            <a:ext cx="4724400" cy="28956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825522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54743"/>
            <a:ext cx="8839200" cy="400110"/>
          </a:xfrm>
          <a:prstGeom prst="rect">
            <a:avLst/>
          </a:prstGeom>
          <a:solidFill>
            <a:srgbClr val="00CC00"/>
          </a:solidFill>
        </p:spPr>
        <p:txBody>
          <a:bodyPr wrap="square">
            <a:spAutoFit/>
          </a:bodyPr>
          <a:lstStyle/>
          <a:p>
            <a:r>
              <a:rPr lang="en-CA" sz="2000" b="1" dirty="0" smtClean="0">
                <a:latin typeface="Calibri" panose="020F0502020204030204" pitchFamily="34" charset="0"/>
                <a:cs typeface="Times New Roman" panose="02020603050405020304" pitchFamily="18" charset="0"/>
              </a:rPr>
              <a:t>Admin panel</a:t>
            </a:r>
            <a:endParaRPr lang="en-US" sz="2000" dirty="0"/>
          </a:p>
        </p:txBody>
      </p:sp>
      <p:pic>
        <p:nvPicPr>
          <p:cNvPr id="3" name="Picture 2"/>
          <p:cNvPicPr>
            <a:picLocks noChangeAspect="1"/>
          </p:cNvPicPr>
          <p:nvPr/>
        </p:nvPicPr>
        <p:blipFill>
          <a:blip r:embed="rId2"/>
          <a:stretch>
            <a:fillRect/>
          </a:stretch>
        </p:blipFill>
        <p:spPr>
          <a:xfrm>
            <a:off x="163286" y="762000"/>
            <a:ext cx="5963444" cy="33528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rotWithShape="1">
          <a:blip r:embed="rId3"/>
          <a:srcRect l="23645" t="15625" r="23645" b="20834"/>
          <a:stretch/>
        </p:blipFill>
        <p:spPr>
          <a:xfrm>
            <a:off x="3886200" y="1981200"/>
            <a:ext cx="4724400" cy="320209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6305468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54743"/>
            <a:ext cx="8839200" cy="400110"/>
          </a:xfrm>
          <a:prstGeom prst="rect">
            <a:avLst/>
          </a:prstGeom>
          <a:solidFill>
            <a:srgbClr val="00CC00"/>
          </a:solidFill>
        </p:spPr>
        <p:txBody>
          <a:bodyPr wrap="square">
            <a:spAutoFit/>
          </a:bodyPr>
          <a:lstStyle/>
          <a:p>
            <a:r>
              <a:rPr lang="en-CA" sz="2000" b="1" dirty="0" smtClean="0">
                <a:latin typeface="Calibri" panose="020F0502020204030204" pitchFamily="34" charset="0"/>
                <a:cs typeface="Times New Roman" panose="02020603050405020304" pitchFamily="18" charset="0"/>
              </a:rPr>
              <a:t>ECO panel</a:t>
            </a:r>
            <a:endParaRPr lang="en-US" sz="2000" dirty="0"/>
          </a:p>
        </p:txBody>
      </p:sp>
      <p:pic>
        <p:nvPicPr>
          <p:cNvPr id="4" name="Picture 3"/>
          <p:cNvPicPr>
            <a:picLocks noChangeAspect="1"/>
          </p:cNvPicPr>
          <p:nvPr/>
        </p:nvPicPr>
        <p:blipFill>
          <a:blip r:embed="rId2"/>
          <a:stretch>
            <a:fillRect/>
          </a:stretch>
        </p:blipFill>
        <p:spPr>
          <a:xfrm>
            <a:off x="486652" y="685800"/>
            <a:ext cx="4085348" cy="229688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rotWithShape="1">
          <a:blip r:embed="rId3"/>
          <a:srcRect l="21303" t="12500" r="21303" b="17708"/>
          <a:stretch/>
        </p:blipFill>
        <p:spPr>
          <a:xfrm>
            <a:off x="4114800" y="2590800"/>
            <a:ext cx="4346812" cy="29718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942383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9144000" cy="6100354"/>
          </a:xfrm>
          <a:prstGeom prst="rect">
            <a:avLst/>
          </a:prstGeom>
        </p:spPr>
      </p:pic>
    </p:spTree>
    <p:extLst>
      <p:ext uri="{BB962C8B-B14F-4D97-AF65-F5344CB8AC3E}">
        <p14:creationId xmlns:p14="http://schemas.microsoft.com/office/powerpoint/2010/main" val="10702067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52400"/>
            <a:ext cx="8839200" cy="400110"/>
          </a:xfrm>
          <a:prstGeom prst="rect">
            <a:avLst/>
          </a:prstGeom>
          <a:solidFill>
            <a:srgbClr val="00CC00"/>
          </a:solidFill>
        </p:spPr>
        <p:txBody>
          <a:bodyPr wrap="square">
            <a:spAutoFit/>
          </a:bodyPr>
          <a:lstStyle/>
          <a:p>
            <a:r>
              <a:rPr lang="en-US" sz="2000" b="1" dirty="0" smtClean="0"/>
              <a:t>NA result</a:t>
            </a:r>
            <a:endParaRPr lang="en-US" sz="2000" b="1" dirty="0"/>
          </a:p>
        </p:txBody>
      </p:sp>
      <p:pic>
        <p:nvPicPr>
          <p:cNvPr id="3" name="Picture 2"/>
          <p:cNvPicPr>
            <a:picLocks noChangeAspect="1"/>
          </p:cNvPicPr>
          <p:nvPr/>
        </p:nvPicPr>
        <p:blipFill rotWithShape="1">
          <a:blip r:embed="rId2"/>
          <a:srcRect l="24232" t="15625" r="24231" b="20834"/>
          <a:stretch/>
        </p:blipFill>
        <p:spPr>
          <a:xfrm>
            <a:off x="952500" y="990600"/>
            <a:ext cx="7239000" cy="50179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139202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mplate.jpg"/>
          <p:cNvPicPr>
            <a:picLocks noChangeAspect="1"/>
          </p:cNvPicPr>
          <p:nvPr/>
        </p:nvPicPr>
        <p:blipFill>
          <a:blip r:embed="rId3">
            <a:lum bright="70000" contrast="-70000"/>
          </a:blip>
          <a:stretch>
            <a:fillRect/>
          </a:stretch>
        </p:blipFill>
        <p:spPr>
          <a:xfrm>
            <a:off x="-1" y="381000"/>
            <a:ext cx="9137473" cy="6096000"/>
          </a:xfrm>
          <a:prstGeom prst="rect">
            <a:avLst/>
          </a:prstGeom>
        </p:spPr>
      </p:pic>
      <p:pic>
        <p:nvPicPr>
          <p:cNvPr id="4" name="Picture 3" descr="PROPOSED APP.jpg"/>
          <p:cNvPicPr>
            <a:picLocks noChangeAspect="1"/>
          </p:cNvPicPr>
          <p:nvPr/>
        </p:nvPicPr>
        <p:blipFill>
          <a:blip r:embed="rId4"/>
          <a:stretch>
            <a:fillRect/>
          </a:stretch>
        </p:blipFill>
        <p:spPr>
          <a:xfrm>
            <a:off x="0" y="463550"/>
            <a:ext cx="9144000" cy="5930900"/>
          </a:xfrm>
          <a:prstGeom prst="rect">
            <a:avLst/>
          </a:prstGeom>
        </p:spPr>
      </p:pic>
    </p:spTree>
    <p:extLst>
      <p:ext uri="{BB962C8B-B14F-4D97-AF65-F5344CB8AC3E}">
        <p14:creationId xmlns:p14="http://schemas.microsoft.com/office/powerpoint/2010/main" val="176224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54743"/>
            <a:ext cx="8839200" cy="400110"/>
          </a:xfrm>
          <a:prstGeom prst="rect">
            <a:avLst/>
          </a:prstGeom>
          <a:solidFill>
            <a:srgbClr val="00CC00"/>
          </a:solidFill>
        </p:spPr>
        <p:txBody>
          <a:bodyPr wrap="square">
            <a:spAutoFit/>
          </a:bodyPr>
          <a:lstStyle/>
          <a:p>
            <a:r>
              <a:rPr lang="en-CA" sz="2000" b="1" dirty="0" smtClean="0">
                <a:latin typeface="Calibri" panose="020F0502020204030204" pitchFamily="34" charset="0"/>
                <a:cs typeface="Times New Roman" panose="02020603050405020304" pitchFamily="18" charset="0"/>
              </a:rPr>
              <a:t>PA Result</a:t>
            </a:r>
            <a:endParaRPr lang="en-US" sz="2000" dirty="0"/>
          </a:p>
        </p:txBody>
      </p:sp>
      <p:pic>
        <p:nvPicPr>
          <p:cNvPr id="3" name="Picture 2"/>
          <p:cNvPicPr>
            <a:picLocks noChangeAspect="1"/>
          </p:cNvPicPr>
          <p:nvPr/>
        </p:nvPicPr>
        <p:blipFill rotWithShape="1">
          <a:blip r:embed="rId2"/>
          <a:srcRect l="24232" t="15625" r="24231" b="20834"/>
          <a:stretch/>
        </p:blipFill>
        <p:spPr>
          <a:xfrm>
            <a:off x="1219200" y="914400"/>
            <a:ext cx="6705600" cy="46482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921496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6800" y="4648200"/>
            <a:ext cx="7391400" cy="923330"/>
          </a:xfrm>
          <a:prstGeom prst="rect">
            <a:avLst/>
          </a:prstGeom>
        </p:spPr>
        <p:txBody>
          <a:bodyPr wrap="square">
            <a:spAutoFit/>
          </a:bodyPr>
          <a:lstStyle/>
          <a:p>
            <a:r>
              <a:rPr lang="en-CA" b="1" dirty="0">
                <a:solidFill>
                  <a:srgbClr val="00B050"/>
                </a:solidFill>
                <a:latin typeface="Calibri" panose="020F0502020204030204" pitchFamily="34" charset="0"/>
                <a:ea typeface="Times New Roman" panose="02020603050405020304" pitchFamily="18" charset="0"/>
                <a:cs typeface="Times New Roman" panose="02020603050405020304" pitchFamily="18" charset="0"/>
              </a:rPr>
              <a:t>Vote Dou 1.0 </a:t>
            </a:r>
            <a:r>
              <a:rPr lang="en-CA" dirty="0">
                <a:latin typeface="Calibri" panose="020F0502020204030204" pitchFamily="34" charset="0"/>
                <a:ea typeface="Times New Roman" panose="02020603050405020304" pitchFamily="18" charset="0"/>
                <a:cs typeface="Times New Roman" panose="02020603050405020304" pitchFamily="18" charset="0"/>
              </a:rPr>
              <a:t>is an electronic voting system that will </a:t>
            </a:r>
            <a:r>
              <a:rPr lang="en-CA" b="1" dirty="0">
                <a:latin typeface="Calibri" panose="020F0502020204030204" pitchFamily="34" charset="0"/>
                <a:ea typeface="Times New Roman" panose="02020603050405020304" pitchFamily="18" charset="0"/>
                <a:cs typeface="Times New Roman" panose="02020603050405020304" pitchFamily="18" charset="0"/>
              </a:rPr>
              <a:t>automate the process of casting a vote and counting votes.</a:t>
            </a:r>
            <a:r>
              <a:rPr lang="en-CA" dirty="0">
                <a:latin typeface="Calibri" panose="020F0502020204030204" pitchFamily="34" charset="0"/>
                <a:ea typeface="Times New Roman" panose="02020603050405020304" pitchFamily="18" charset="0"/>
                <a:cs typeface="Times New Roman" panose="02020603050405020304" pitchFamily="18" charset="0"/>
              </a:rPr>
              <a:t> It is presented as an alternative to the existing parliamentary voting procedure present in </a:t>
            </a:r>
            <a:r>
              <a:rPr lang="en-CA" dirty="0" smtClean="0">
                <a:latin typeface="Calibri" panose="020F0502020204030204" pitchFamily="34" charset="0"/>
                <a:ea typeface="Times New Roman" panose="02020603050405020304" pitchFamily="18" charset="0"/>
                <a:cs typeface="Times New Roman" panose="02020603050405020304" pitchFamily="18" charset="0"/>
              </a:rPr>
              <a:t>Pakistan.</a:t>
            </a:r>
            <a:endParaRPr lang="en-US" dirty="0"/>
          </a:p>
        </p:txBody>
      </p:sp>
      <p:pic>
        <p:nvPicPr>
          <p:cNvPr id="11"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179" y="1981200"/>
            <a:ext cx="2590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52400" y="79928"/>
            <a:ext cx="3644359" cy="2308324"/>
          </a:xfrm>
          <a:prstGeom prst="rect">
            <a:avLst/>
          </a:prstGeom>
        </p:spPr>
        <p:txBody>
          <a:bodyPr wrap="square">
            <a:spAutoFit/>
          </a:bodyPr>
          <a:lstStyle/>
          <a:p>
            <a:r>
              <a:rPr lang="en-CA" dirty="0" smtClean="0">
                <a:latin typeface="Calibri" panose="020F0502020204030204" pitchFamily="34" charset="0"/>
                <a:ea typeface="Times New Roman" panose="02020603050405020304" pitchFamily="18" charset="0"/>
                <a:cs typeface="Times New Roman" panose="02020603050405020304" pitchFamily="18" charset="0"/>
              </a:rPr>
              <a:t>1) Vote </a:t>
            </a:r>
            <a:r>
              <a:rPr lang="en-CA" dirty="0">
                <a:latin typeface="Calibri" panose="020F0502020204030204" pitchFamily="34" charset="0"/>
                <a:ea typeface="Times New Roman" panose="02020603050405020304" pitchFamily="18" charset="0"/>
                <a:cs typeface="Times New Roman" panose="02020603050405020304" pitchFamily="18" charset="0"/>
              </a:rPr>
              <a:t>Dou is a project that could help the Pakistani electoral system get rid of corruption and rigging by </a:t>
            </a:r>
            <a:r>
              <a:rPr lang="en-CA" b="1" dirty="0">
                <a:solidFill>
                  <a:srgbClr val="00B050"/>
                </a:solidFill>
                <a:latin typeface="Calibri" panose="020F0502020204030204" pitchFamily="34" charset="0"/>
                <a:ea typeface="Times New Roman" panose="02020603050405020304" pitchFamily="18" charset="0"/>
                <a:cs typeface="Times New Roman" panose="02020603050405020304" pitchFamily="18" charset="0"/>
              </a:rPr>
              <a:t>replacing the ballot paper with a computer </a:t>
            </a:r>
            <a:r>
              <a:rPr lang="en-CA" dirty="0">
                <a:latin typeface="Calibri" panose="020F0502020204030204" pitchFamily="34" charset="0"/>
                <a:ea typeface="Times New Roman" panose="02020603050405020304" pitchFamily="18" charset="0"/>
                <a:cs typeface="Times New Roman" panose="02020603050405020304" pitchFamily="18" charset="0"/>
              </a:rPr>
              <a:t>connected to the Vote Dou database that can record a voter’s vote and send the information over to the database. </a:t>
            </a:r>
            <a:endParaRPr lang="en-US" dirty="0"/>
          </a:p>
        </p:txBody>
      </p:sp>
      <p:sp>
        <p:nvSpPr>
          <p:cNvPr id="6" name="Rectangle 5"/>
          <p:cNvSpPr/>
          <p:nvPr/>
        </p:nvSpPr>
        <p:spPr>
          <a:xfrm>
            <a:off x="5715000" y="96577"/>
            <a:ext cx="3200399" cy="2308324"/>
          </a:xfrm>
          <a:prstGeom prst="rect">
            <a:avLst/>
          </a:prstGeom>
        </p:spPr>
        <p:txBody>
          <a:bodyPr wrap="square">
            <a:spAutoFit/>
          </a:bodyPr>
          <a:lstStyle/>
          <a:p>
            <a:pPr algn="r"/>
            <a:r>
              <a:rPr lang="en-CA" dirty="0" smtClean="0">
                <a:latin typeface="Calibri" panose="020F0502020204030204" pitchFamily="34" charset="0"/>
                <a:ea typeface="Times New Roman" panose="02020603050405020304" pitchFamily="18" charset="0"/>
                <a:cs typeface="Times New Roman" panose="02020603050405020304" pitchFamily="18" charset="0"/>
              </a:rPr>
              <a:t>2) The </a:t>
            </a:r>
            <a:r>
              <a:rPr lang="en-CA" dirty="0">
                <a:latin typeface="Calibri" panose="020F0502020204030204" pitchFamily="34" charset="0"/>
                <a:ea typeface="Times New Roman" panose="02020603050405020304" pitchFamily="18" charset="0"/>
                <a:cs typeface="Times New Roman" panose="02020603050405020304" pitchFamily="18" charset="0"/>
              </a:rPr>
              <a:t>software not only helps</a:t>
            </a:r>
            <a:r>
              <a:rPr lang="en-CA" b="1" dirty="0">
                <a:latin typeface="Calibri" panose="020F0502020204030204" pitchFamily="34" charset="0"/>
                <a:ea typeface="Times New Roman" panose="02020603050405020304" pitchFamily="18" charset="0"/>
                <a:cs typeface="Times New Roman" panose="02020603050405020304" pitchFamily="18" charset="0"/>
              </a:rPr>
              <a:t> </a:t>
            </a:r>
            <a:r>
              <a:rPr lang="en-CA" b="1" dirty="0">
                <a:solidFill>
                  <a:srgbClr val="00B050"/>
                </a:solidFill>
                <a:latin typeface="Calibri" panose="020F0502020204030204" pitchFamily="34" charset="0"/>
                <a:ea typeface="Times New Roman" panose="02020603050405020304" pitchFamily="18" charset="0"/>
                <a:cs typeface="Times New Roman" panose="02020603050405020304" pitchFamily="18" charset="0"/>
              </a:rPr>
              <a:t>cast electronic votes </a:t>
            </a:r>
            <a:r>
              <a:rPr lang="en-CA" dirty="0">
                <a:latin typeface="Calibri" panose="020F0502020204030204" pitchFamily="34" charset="0"/>
                <a:ea typeface="Times New Roman" panose="02020603050405020304" pitchFamily="18" charset="0"/>
                <a:cs typeface="Times New Roman" panose="02020603050405020304" pitchFamily="18" charset="0"/>
              </a:rPr>
              <a:t>but it also helps to set up elections, manage constituencies, manage the candidates contesting on these constituencies and </a:t>
            </a:r>
            <a:r>
              <a:rPr lang="en-CA" b="1" dirty="0">
                <a:solidFill>
                  <a:srgbClr val="00B050"/>
                </a:solidFill>
                <a:latin typeface="Calibri" panose="020F0502020204030204" pitchFamily="34" charset="0"/>
                <a:ea typeface="Times New Roman" panose="02020603050405020304" pitchFamily="18" charset="0"/>
                <a:cs typeface="Times New Roman" panose="02020603050405020304" pitchFamily="18" charset="0"/>
              </a:rPr>
              <a:t>determine the results </a:t>
            </a:r>
            <a:r>
              <a:rPr lang="en-CA" dirty="0">
                <a:latin typeface="Calibri" panose="020F0502020204030204" pitchFamily="34" charset="0"/>
                <a:ea typeface="Times New Roman" panose="02020603050405020304" pitchFamily="18" charset="0"/>
                <a:cs typeface="Times New Roman" panose="02020603050405020304" pitchFamily="18" charset="0"/>
              </a:rPr>
              <a:t>on the Election Day. </a:t>
            </a:r>
            <a:endParaRPr lang="en-US" dirty="0"/>
          </a:p>
        </p:txBody>
      </p:sp>
      <p:sp>
        <p:nvSpPr>
          <p:cNvPr id="7" name="Rectangle 6"/>
          <p:cNvSpPr/>
          <p:nvPr/>
        </p:nvSpPr>
        <p:spPr>
          <a:xfrm>
            <a:off x="152400" y="2433844"/>
            <a:ext cx="2209800" cy="1477328"/>
          </a:xfrm>
          <a:prstGeom prst="rect">
            <a:avLst/>
          </a:prstGeom>
        </p:spPr>
        <p:txBody>
          <a:bodyPr wrap="square">
            <a:spAutoFit/>
          </a:bodyPr>
          <a:lstStyle/>
          <a:p>
            <a:r>
              <a:rPr lang="en-CA" dirty="0" smtClean="0">
                <a:latin typeface="Calibri" panose="020F0502020204030204" pitchFamily="34" charset="0"/>
                <a:ea typeface="Times New Roman" panose="02020603050405020304" pitchFamily="18" charset="0"/>
                <a:cs typeface="Times New Roman" panose="02020603050405020304" pitchFamily="18" charset="0"/>
              </a:rPr>
              <a:t>3) The </a:t>
            </a:r>
            <a:r>
              <a:rPr lang="en-CA" b="1" dirty="0">
                <a:solidFill>
                  <a:srgbClr val="00B050"/>
                </a:solidFill>
                <a:latin typeface="Calibri" panose="020F0502020204030204" pitchFamily="34" charset="0"/>
                <a:ea typeface="Times New Roman" panose="02020603050405020304" pitchFamily="18" charset="0"/>
                <a:cs typeface="Times New Roman" panose="02020603050405020304" pitchFamily="18" charset="0"/>
              </a:rPr>
              <a:t>GUI will be user friendly </a:t>
            </a:r>
            <a:r>
              <a:rPr lang="en-CA" dirty="0">
                <a:latin typeface="Calibri" panose="020F0502020204030204" pitchFamily="34" charset="0"/>
                <a:ea typeface="Times New Roman" panose="02020603050405020304" pitchFamily="18" charset="0"/>
                <a:cs typeface="Times New Roman" panose="02020603050405020304" pitchFamily="18" charset="0"/>
              </a:rPr>
              <a:t>allowing the uneducated voters to easily cast their votes too. </a:t>
            </a:r>
            <a:endParaRPr lang="en-US" sz="2000" dirty="0">
              <a:effectLst/>
              <a:latin typeface="Times" panose="02020603050405020304" pitchFamily="18" charset="0"/>
              <a:ea typeface="Times New Roman" panose="02020603050405020304" pitchFamily="18" charset="0"/>
            </a:endParaRPr>
          </a:p>
        </p:txBody>
      </p:sp>
      <p:sp>
        <p:nvSpPr>
          <p:cNvPr id="8" name="Rectangle 7"/>
          <p:cNvSpPr/>
          <p:nvPr/>
        </p:nvSpPr>
        <p:spPr>
          <a:xfrm>
            <a:off x="6508469" y="2404901"/>
            <a:ext cx="2406930" cy="2031325"/>
          </a:xfrm>
          <a:prstGeom prst="rect">
            <a:avLst/>
          </a:prstGeom>
        </p:spPr>
        <p:txBody>
          <a:bodyPr wrap="square">
            <a:spAutoFit/>
          </a:bodyPr>
          <a:lstStyle/>
          <a:p>
            <a:pPr algn="r"/>
            <a:r>
              <a:rPr lang="en-CA" dirty="0" smtClean="0">
                <a:latin typeface="Calibri" panose="020F0502020204030204" pitchFamily="34" charset="0"/>
                <a:ea typeface="Times New Roman" panose="02020603050405020304" pitchFamily="18" charset="0"/>
                <a:cs typeface="Times New Roman" panose="02020603050405020304" pitchFamily="18" charset="0"/>
              </a:rPr>
              <a:t>4) The </a:t>
            </a:r>
            <a:r>
              <a:rPr lang="en-CA" dirty="0">
                <a:latin typeface="Calibri" panose="020F0502020204030204" pitchFamily="34" charset="0"/>
                <a:ea typeface="Times New Roman" panose="02020603050405020304" pitchFamily="18" charset="0"/>
                <a:cs typeface="Times New Roman" panose="02020603050405020304" pitchFamily="18" charset="0"/>
              </a:rPr>
              <a:t>voters, election commission officers and database administrator will have </a:t>
            </a:r>
            <a:r>
              <a:rPr lang="en-CA" b="1" dirty="0">
                <a:solidFill>
                  <a:srgbClr val="00B050"/>
                </a:solidFill>
                <a:latin typeface="Calibri" panose="020F0502020204030204" pitchFamily="34" charset="0"/>
                <a:ea typeface="Times New Roman" panose="02020603050405020304" pitchFamily="18" charset="0"/>
                <a:cs typeface="Times New Roman" panose="02020603050405020304" pitchFamily="18" charset="0"/>
              </a:rPr>
              <a:t>different access rights</a:t>
            </a:r>
            <a:r>
              <a:rPr lang="en-CA" b="1" dirty="0">
                <a:latin typeface="Calibri" panose="020F0502020204030204" pitchFamily="34" charset="0"/>
                <a:ea typeface="Times New Roman" panose="02020603050405020304" pitchFamily="18" charset="0"/>
                <a:cs typeface="Times New Roman" panose="02020603050405020304" pitchFamily="18" charset="0"/>
              </a:rPr>
              <a:t> </a:t>
            </a:r>
            <a:r>
              <a:rPr lang="en-CA" dirty="0">
                <a:latin typeface="Calibri" panose="020F0502020204030204" pitchFamily="34" charset="0"/>
                <a:ea typeface="Times New Roman" panose="02020603050405020304" pitchFamily="18" charset="0"/>
                <a:cs typeface="Times New Roman" panose="02020603050405020304" pitchFamily="18" charset="0"/>
              </a:rPr>
              <a:t>defined according to their roles. </a:t>
            </a:r>
            <a:endParaRPr lang="en-US" dirty="0"/>
          </a:p>
        </p:txBody>
      </p:sp>
    </p:spTree>
    <p:extLst>
      <p:ext uri="{BB962C8B-B14F-4D97-AF65-F5344CB8AC3E}">
        <p14:creationId xmlns:p14="http://schemas.microsoft.com/office/powerpoint/2010/main" val="97700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020"/>
            <a:ext cx="9174328" cy="1651379"/>
          </a:xfrm>
          <a:prstGeom prst="rect">
            <a:avLst/>
          </a:prstGeom>
        </p:spPr>
      </p:pic>
      <p:sp>
        <p:nvSpPr>
          <p:cNvPr id="3" name="Rectangle 2"/>
          <p:cNvSpPr/>
          <p:nvPr/>
        </p:nvSpPr>
        <p:spPr>
          <a:xfrm>
            <a:off x="228600" y="1447800"/>
            <a:ext cx="6195136" cy="5109091"/>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There are three types of users that will operate the software as follows. Each of these users will be provided a username and password to access the system. </a:t>
            </a: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endParaRPr lang="en-US" sz="2000" dirty="0">
              <a:latin typeface="Times" panose="02020603050405020304" pitchFamily="18" charset="0"/>
              <a:ea typeface="Times New Roman" panose="02020603050405020304" pitchFamily="18" charset="0"/>
            </a:endParaRPr>
          </a:p>
          <a:p>
            <a:pPr marL="342900" marR="0" lvl="0" indent="-342900">
              <a:spcBef>
                <a:spcPts val="0"/>
              </a:spcBef>
              <a:spcAft>
                <a:spcPts val="0"/>
              </a:spcAft>
              <a:buFont typeface="+mj-lt"/>
              <a:buAutoNum type="arabicParenR"/>
            </a:pPr>
            <a:r>
              <a:rPr lang="en-US" b="1" dirty="0">
                <a:latin typeface="Calibri" panose="020F0502020204030204" pitchFamily="34" charset="0"/>
                <a:ea typeface="Calibri" panose="020F0502020204030204" pitchFamily="34" charset="0"/>
                <a:cs typeface="Times New Roman" panose="02020603050405020304" pitchFamily="18" charset="0"/>
              </a:rPr>
              <a:t>The</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b="1" dirty="0">
                <a:latin typeface="Calibri" panose="020F0502020204030204" pitchFamily="34" charset="0"/>
                <a:ea typeface="Calibri" panose="020F0502020204030204" pitchFamily="34" charset="0"/>
                <a:cs typeface="Times New Roman" panose="02020603050405020304" pitchFamily="18" charset="0"/>
              </a:rPr>
              <a:t>database administrator </a:t>
            </a:r>
            <a:r>
              <a:rPr lang="en-US" dirty="0">
                <a:latin typeface="Calibri" panose="020F0502020204030204" pitchFamily="34" charset="0"/>
                <a:ea typeface="Calibri" panose="020F0502020204030204" pitchFamily="34" charset="0"/>
                <a:cs typeface="Times New Roman" panose="02020603050405020304" pitchFamily="18" charset="0"/>
              </a:rPr>
              <a:t>- The DBA plays the administrative role in the system. He </a:t>
            </a:r>
            <a:r>
              <a:rPr lang="en-US"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manages the election </a:t>
            </a:r>
            <a:r>
              <a:rPr lang="en-US" dirty="0">
                <a:latin typeface="Calibri" panose="020F0502020204030204" pitchFamily="34" charset="0"/>
                <a:ea typeface="Calibri" panose="020F0502020204030204" pitchFamily="34" charset="0"/>
                <a:cs typeface="Times New Roman" panose="02020603050405020304" pitchFamily="18" charset="0"/>
              </a:rPr>
              <a:t>details in the database </a:t>
            </a:r>
            <a:r>
              <a:rPr lang="en-US"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and grants different access rights to users</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smtClean="0">
                <a:latin typeface="Calibri" panose="020F0502020204030204" pitchFamily="34" charset="0"/>
                <a:ea typeface="Calibri" panose="020F0502020204030204" pitchFamily="34" charset="0"/>
                <a:cs typeface="Times New Roman" panose="02020603050405020304" pitchFamily="18" charset="0"/>
              </a:rPr>
              <a:t>He is entrusted </a:t>
            </a:r>
            <a:r>
              <a:rPr lang="en-US" dirty="0">
                <a:latin typeface="Calibri" panose="020F0502020204030204" pitchFamily="34" charset="0"/>
                <a:ea typeface="Calibri" panose="020F0502020204030204" pitchFamily="34" charset="0"/>
                <a:cs typeface="Times New Roman" panose="02020603050405020304" pitchFamily="18" charset="0"/>
              </a:rPr>
              <a:t>with the job of inserting details about the election candidates, the eligible voters and the constituencies.</a:t>
            </a: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arenR"/>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arenR"/>
            </a:pPr>
            <a:r>
              <a:rPr lang="en-US" b="1" dirty="0">
                <a:latin typeface="Calibri" panose="020F0502020204030204" pitchFamily="34" charset="0"/>
                <a:ea typeface="Calibri" panose="020F0502020204030204" pitchFamily="34" charset="0"/>
                <a:cs typeface="Times New Roman" panose="02020603050405020304" pitchFamily="18" charset="0"/>
              </a:rPr>
              <a:t>The election officer </a:t>
            </a:r>
            <a:r>
              <a:rPr lang="en-US" dirty="0">
                <a:latin typeface="Calibri" panose="020F0502020204030204" pitchFamily="34" charset="0"/>
                <a:ea typeface="Calibri" panose="020F0502020204030204" pitchFamily="34" charset="0"/>
                <a:cs typeface="Times New Roman" panose="02020603050405020304" pitchFamily="18" charset="0"/>
              </a:rPr>
              <a:t>-The election commission </a:t>
            </a:r>
            <a:r>
              <a:rPr lang="en-US" dirty="0" smtClean="0">
                <a:latin typeface="Calibri" panose="020F0502020204030204" pitchFamily="34" charset="0"/>
                <a:ea typeface="Calibri" panose="020F0502020204030204" pitchFamily="34" charset="0"/>
                <a:cs typeface="Times New Roman" panose="02020603050405020304" pitchFamily="18" charset="0"/>
              </a:rPr>
              <a:t>can </a:t>
            </a:r>
            <a:r>
              <a:rPr lang="en-US" dirty="0">
                <a:latin typeface="Calibri" panose="020F0502020204030204" pitchFamily="34" charset="0"/>
                <a:ea typeface="Calibri" panose="020F0502020204030204" pitchFamily="34" charset="0"/>
                <a:cs typeface="Times New Roman" panose="02020603050405020304" pitchFamily="18" charset="0"/>
              </a:rPr>
              <a:t>filter the results by Constituency or Party Name and </a:t>
            </a:r>
            <a:r>
              <a:rPr lang="en-US"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generate a report to announce results</a:t>
            </a:r>
            <a:r>
              <a:rPr lang="en-US" dirty="0" smtClean="0">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spcBef>
                <a:spcPts val="0"/>
              </a:spcBef>
              <a:spcAft>
                <a:spcPts val="0"/>
              </a:spcAft>
              <a:buFont typeface="+mj-lt"/>
              <a:buAutoNum type="arabicParenR"/>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arenR"/>
            </a:pPr>
            <a:r>
              <a:rPr lang="en-US" b="1" dirty="0">
                <a:latin typeface="Calibri" panose="020F0502020204030204" pitchFamily="34" charset="0"/>
                <a:ea typeface="Calibri" panose="020F0502020204030204" pitchFamily="34" charset="0"/>
                <a:cs typeface="Times New Roman" panose="02020603050405020304" pitchFamily="18" charset="0"/>
              </a:rPr>
              <a:t>The Voter </a:t>
            </a:r>
            <a:r>
              <a:rPr lang="en-US" dirty="0">
                <a:latin typeface="Calibri" panose="020F0502020204030204" pitchFamily="34" charset="0"/>
                <a:ea typeface="Calibri" panose="020F0502020204030204" pitchFamily="34" charset="0"/>
                <a:cs typeface="Times New Roman" panose="02020603050405020304" pitchFamily="18" charset="0"/>
              </a:rPr>
              <a:t>- The voter shall login into the system using his CNIC number. If verified, he can </a:t>
            </a:r>
            <a:r>
              <a:rPr lang="en-US"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cast a </a:t>
            </a:r>
            <a:r>
              <a:rPr lang="en-US" b="1" dirty="0" smtClean="0">
                <a:solidFill>
                  <a:srgbClr val="00B050"/>
                </a:solidFill>
                <a:latin typeface="Calibri" panose="020F0502020204030204" pitchFamily="34" charset="0"/>
                <a:ea typeface="Calibri" panose="020F0502020204030204" pitchFamily="34" charset="0"/>
                <a:cs typeface="Times New Roman" panose="02020603050405020304" pitchFamily="18" charset="0"/>
              </a:rPr>
              <a:t> </a:t>
            </a:r>
            <a:r>
              <a:rPr lang="en-US"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vote </a:t>
            </a:r>
            <a:r>
              <a:rPr lang="en-US" dirty="0">
                <a:latin typeface="Calibri" panose="020F0502020204030204" pitchFamily="34" charset="0"/>
                <a:ea typeface="Calibri" panose="020F0502020204030204" pitchFamily="34" charset="0"/>
                <a:cs typeface="Times New Roman" panose="02020603050405020304" pitchFamily="18" charset="0"/>
              </a:rPr>
              <a:t>and submit it. Every voter can cast only one vote.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9006" y="2330391"/>
            <a:ext cx="1812603" cy="210623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8479" y="-3413"/>
            <a:ext cx="2438400" cy="2438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6072" y="4191000"/>
            <a:ext cx="3358471" cy="2796796"/>
          </a:xfrm>
          <a:prstGeom prst="rect">
            <a:avLst/>
          </a:prstGeom>
        </p:spPr>
      </p:pic>
    </p:spTree>
    <p:extLst>
      <p:ext uri="{BB962C8B-B14F-4D97-AF65-F5344CB8AC3E}">
        <p14:creationId xmlns:p14="http://schemas.microsoft.com/office/powerpoint/2010/main" val="39619515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ystem"/>
          <p:cNvPicPr>
            <a:picLocks noChangeAspect="1" noChangeArrowheads="1"/>
          </p:cNvPicPr>
          <p:nvPr/>
        </p:nvPicPr>
        <p:blipFill>
          <a:blip r:embed="rId3">
            <a:extLst>
              <a:ext uri="{28A0092B-C50C-407E-A947-70E740481C1C}">
                <a14:useLocalDpi xmlns:a14="http://schemas.microsoft.com/office/drawing/2010/main" val="0"/>
              </a:ext>
            </a:extLst>
          </a:blip>
          <a:srcRect t="4196" b="11189"/>
          <a:stretch>
            <a:fillRect/>
          </a:stretch>
        </p:blipFill>
        <p:spPr bwMode="auto">
          <a:xfrm>
            <a:off x="0" y="830184"/>
            <a:ext cx="9144000" cy="516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66700" y="90396"/>
            <a:ext cx="8610600" cy="1200329"/>
          </a:xfrm>
          <a:prstGeom prst="rect">
            <a:avLst/>
          </a:prstGeom>
        </p:spPr>
        <p:txBody>
          <a:bodyPr wrap="square">
            <a:spAutoFit/>
          </a:bodyPr>
          <a:lstStyle/>
          <a:p>
            <a:r>
              <a:rPr lang="en-CA" dirty="0"/>
              <a:t>Vote Dou is based on the idea that a computer integrated to the Vote Dou database will be set up at each polling booth where the voters will vote their candidates participating from their respective constituencies. </a:t>
            </a:r>
            <a:endParaRPr lang="en-CA" dirty="0" smtClean="0"/>
          </a:p>
          <a:p>
            <a:endParaRPr lang="en-CA" b="1"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361950" y="5966191"/>
            <a:ext cx="8420100" cy="646331"/>
          </a:xfrm>
          <a:prstGeom prst="rect">
            <a:avLst/>
          </a:prstGeom>
        </p:spPr>
        <p:txBody>
          <a:bodyPr wrap="square">
            <a:spAutoFit/>
          </a:bodyPr>
          <a:lstStyle/>
          <a:p>
            <a:r>
              <a:rPr lang="en-CA" dirty="0" smtClean="0">
                <a:latin typeface="Calibri" panose="020F0502020204030204" pitchFamily="34" charset="0"/>
                <a:ea typeface="Times New Roman" panose="02020603050405020304" pitchFamily="18" charset="0"/>
                <a:cs typeface="Times New Roman" panose="02020603050405020304" pitchFamily="18" charset="0"/>
              </a:rPr>
              <a:t>The diagram </a:t>
            </a:r>
            <a:r>
              <a:rPr lang="en-CA" dirty="0">
                <a:latin typeface="Calibri" panose="020F0502020204030204" pitchFamily="34" charset="0"/>
                <a:ea typeface="Times New Roman" panose="02020603050405020304" pitchFamily="18" charset="0"/>
                <a:cs typeface="Times New Roman" panose="02020603050405020304" pitchFamily="18" charset="0"/>
              </a:rPr>
              <a:t>illustrates </a:t>
            </a:r>
            <a:r>
              <a:rPr lang="en-CA" b="1" dirty="0">
                <a:latin typeface="Calibri" panose="020F0502020204030204" pitchFamily="34" charset="0"/>
                <a:ea typeface="Times New Roman" panose="02020603050405020304" pitchFamily="18" charset="0"/>
                <a:cs typeface="Times New Roman" panose="02020603050405020304" pitchFamily="18" charset="0"/>
              </a:rPr>
              <a:t>how the system interacts with its external environment </a:t>
            </a:r>
            <a:r>
              <a:rPr lang="en-CA" dirty="0">
                <a:latin typeface="Calibri" panose="020F0502020204030204" pitchFamily="34" charset="0"/>
                <a:ea typeface="Times New Roman" panose="02020603050405020304" pitchFamily="18" charset="0"/>
                <a:cs typeface="Times New Roman" panose="02020603050405020304" pitchFamily="18" charset="0"/>
              </a:rPr>
              <a:t>and the way the system is put to </a:t>
            </a:r>
            <a:r>
              <a:rPr lang="en-CA" dirty="0" smtClean="0">
                <a:latin typeface="Calibri" panose="020F0502020204030204" pitchFamily="34" charset="0"/>
                <a:ea typeface="Times New Roman" panose="02020603050405020304" pitchFamily="18" charset="0"/>
                <a:cs typeface="Times New Roman" panose="02020603050405020304" pitchFamily="18" charset="0"/>
              </a:rPr>
              <a:t>use.</a:t>
            </a:r>
            <a:endParaRPr lang="en-US" sz="2000" dirty="0">
              <a:latin typeface="Times"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354621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9" name="Group 9"/>
          <p:cNvGrpSpPr>
            <a:grpSpLocks/>
          </p:cNvGrpSpPr>
          <p:nvPr/>
        </p:nvGrpSpPr>
        <p:grpSpPr bwMode="auto">
          <a:xfrm>
            <a:off x="0" y="1524000"/>
            <a:ext cx="9144000" cy="5029200"/>
            <a:chOff x="1305" y="2805"/>
            <a:chExt cx="9645" cy="4755"/>
          </a:xfrm>
        </p:grpSpPr>
        <p:pic>
          <p:nvPicPr>
            <p:cNvPr id="4111" name="Picture 15" descr="template_diagram"/>
            <p:cNvPicPr>
              <a:picLocks noChangeAspect="1" noChangeArrowheads="1"/>
            </p:cNvPicPr>
            <p:nvPr/>
          </p:nvPicPr>
          <p:blipFill>
            <a:blip r:embed="rId3">
              <a:extLst>
                <a:ext uri="{28A0092B-C50C-407E-A947-70E740481C1C}">
                  <a14:useLocalDpi xmlns:a14="http://schemas.microsoft.com/office/drawing/2010/main" val="0"/>
                </a:ext>
              </a:extLst>
            </a:blip>
            <a:srcRect t="6061" b="20047"/>
            <a:stretch>
              <a:fillRect/>
            </a:stretch>
          </p:blipFill>
          <p:spPr bwMode="auto">
            <a:xfrm>
              <a:off x="1305" y="2805"/>
              <a:ext cx="9645" cy="4755"/>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14"/>
            <p:cNvSpPr>
              <a:spLocks noChangeArrowheads="1"/>
            </p:cNvSpPr>
            <p:nvPr/>
          </p:nvSpPr>
          <p:spPr bwMode="auto">
            <a:xfrm rot="-1432810">
              <a:off x="8890" y="3167"/>
              <a:ext cx="710" cy="1110"/>
            </a:xfrm>
            <a:prstGeom prst="curvedLeftArrow">
              <a:avLst>
                <a:gd name="adj1" fmla="val 7455"/>
                <a:gd name="adj2" fmla="val 32194"/>
                <a:gd name="adj3" fmla="val 33333"/>
              </a:avLst>
            </a:prstGeom>
            <a:solidFill>
              <a:srgbClr val="F2F2F2"/>
            </a:solidFill>
            <a:ln w="38100">
              <a:solidFill>
                <a:srgbClr val="F2F2F2"/>
              </a:solidFill>
              <a:miter lim="800000"/>
              <a:headEnd/>
              <a:tailEnd/>
            </a:ln>
            <a:effectLst>
              <a:outerShdw dist="28398" dir="3806097" algn="ctr" rotWithShape="0">
                <a:srgbClr val="7F7F7F">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AutoShape 13"/>
            <p:cNvSpPr>
              <a:spLocks noChangeArrowheads="1"/>
            </p:cNvSpPr>
            <p:nvPr/>
          </p:nvSpPr>
          <p:spPr bwMode="auto">
            <a:xfrm rot="7282372">
              <a:off x="2245" y="4849"/>
              <a:ext cx="1343" cy="497"/>
            </a:xfrm>
            <a:prstGeom prst="curvedUpArrow">
              <a:avLst>
                <a:gd name="adj1" fmla="val 13023"/>
                <a:gd name="adj2" fmla="val 69544"/>
                <a:gd name="adj3" fmla="val 33333"/>
              </a:avLst>
            </a:prstGeom>
            <a:solidFill>
              <a:srgbClr val="F2F2F2"/>
            </a:solidFill>
            <a:ln w="38100">
              <a:solidFill>
                <a:srgbClr val="F2F2F2"/>
              </a:solidFill>
              <a:miter lim="800000"/>
              <a:headEnd/>
              <a:tailEnd/>
            </a:ln>
            <a:effectLst>
              <a:outerShdw dist="28398" dir="3806097" algn="ctr" rotWithShape="0">
                <a:srgbClr val="7F7F7F">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AutoShape 12"/>
            <p:cNvSpPr>
              <a:spLocks noChangeArrowheads="1"/>
            </p:cNvSpPr>
            <p:nvPr/>
          </p:nvSpPr>
          <p:spPr bwMode="auto">
            <a:xfrm>
              <a:off x="4680" y="3315"/>
              <a:ext cx="420" cy="195"/>
            </a:xfrm>
            <a:prstGeom prst="rightArrow">
              <a:avLst>
                <a:gd name="adj1" fmla="val 50000"/>
                <a:gd name="adj2" fmla="val 53846"/>
              </a:avLst>
            </a:prstGeom>
            <a:solidFill>
              <a:srgbClr val="F2F2F2"/>
            </a:solidFill>
            <a:ln w="38100">
              <a:solidFill>
                <a:srgbClr val="F2F2F2"/>
              </a:solidFill>
              <a:miter lim="800000"/>
              <a:headEnd/>
              <a:tailEnd/>
            </a:ln>
            <a:effectLst>
              <a:outerShdw dist="28398" dir="3806097" algn="ctr" rotWithShape="0">
                <a:srgbClr val="7F7F7F">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13" name="AutoShape 11"/>
            <p:cNvSpPr>
              <a:spLocks noChangeArrowheads="1"/>
            </p:cNvSpPr>
            <p:nvPr/>
          </p:nvSpPr>
          <p:spPr bwMode="auto">
            <a:xfrm rot="10587626">
              <a:off x="6780" y="4995"/>
              <a:ext cx="420" cy="195"/>
            </a:xfrm>
            <a:prstGeom prst="rightArrow">
              <a:avLst>
                <a:gd name="adj1" fmla="val 50000"/>
                <a:gd name="adj2" fmla="val 53846"/>
              </a:avLst>
            </a:prstGeom>
            <a:solidFill>
              <a:srgbClr val="F2F2F2"/>
            </a:solidFill>
            <a:ln w="38100">
              <a:solidFill>
                <a:srgbClr val="F2F2F2"/>
              </a:solidFill>
              <a:miter lim="800000"/>
              <a:headEnd/>
              <a:tailEnd/>
            </a:ln>
            <a:effectLst>
              <a:outerShdw dist="28398" dir="3806097" algn="ctr" rotWithShape="0">
                <a:srgbClr val="7F7F7F">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14" name="AutoShape 10"/>
            <p:cNvSpPr>
              <a:spLocks noChangeArrowheads="1"/>
            </p:cNvSpPr>
            <p:nvPr/>
          </p:nvSpPr>
          <p:spPr bwMode="auto">
            <a:xfrm>
              <a:off x="5655" y="6375"/>
              <a:ext cx="420" cy="195"/>
            </a:xfrm>
            <a:prstGeom prst="rightArrow">
              <a:avLst>
                <a:gd name="adj1" fmla="val 50000"/>
                <a:gd name="adj2" fmla="val 53846"/>
              </a:avLst>
            </a:prstGeom>
            <a:solidFill>
              <a:srgbClr val="F2F2F2"/>
            </a:solidFill>
            <a:ln w="38100">
              <a:solidFill>
                <a:srgbClr val="F2F2F2"/>
              </a:solidFill>
              <a:miter lim="800000"/>
              <a:headEnd/>
              <a:tailEnd/>
            </a:ln>
            <a:effectLst>
              <a:outerShdw dist="28398" dir="3806097" algn="ctr" rotWithShape="0">
                <a:srgbClr val="7F7F7F">
                  <a:alpha val="50000"/>
                </a:srgbClr>
              </a:outerShdw>
            </a:effectLst>
          </p:spPr>
          <p:txBody>
            <a:bodyPr vert="horz" wrap="square" lIns="91440" tIns="45720" rIns="91440" bIns="45720" numCol="1" anchor="t" anchorCtr="0" compatLnSpc="1">
              <a:prstTxWarp prst="textNoShape">
                <a:avLst/>
              </a:prstTxWarp>
            </a:bodyPr>
            <a:lstStyle/>
            <a:p>
              <a:endParaRPr lang="en-US"/>
            </a:p>
          </p:txBody>
        </p:sp>
      </p:grpSp>
      <p:sp>
        <p:nvSpPr>
          <p:cNvPr id="16" name="Rectangle 15"/>
          <p:cNvSpPr/>
          <p:nvPr/>
        </p:nvSpPr>
        <p:spPr>
          <a:xfrm>
            <a:off x="496510" y="266771"/>
            <a:ext cx="8150980" cy="646331"/>
          </a:xfrm>
          <a:prstGeom prst="rect">
            <a:avLst/>
          </a:prstGeom>
        </p:spPr>
        <p:txBody>
          <a:bodyPr wrap="square">
            <a:spAutoFit/>
          </a:bodyPr>
          <a:lstStyle/>
          <a:p>
            <a:r>
              <a:rPr lang="en-CA" dirty="0">
                <a:latin typeface="Calibri" panose="020F0502020204030204" pitchFamily="34" charset="0"/>
                <a:ea typeface="Times New Roman" panose="02020603050405020304" pitchFamily="18" charset="0"/>
                <a:cs typeface="Times New Roman" panose="02020603050405020304" pitchFamily="18" charset="0"/>
              </a:rPr>
              <a:t>The Diagram of the system shows </a:t>
            </a:r>
            <a:r>
              <a:rPr lang="en-US" b="1" dirty="0">
                <a:latin typeface="Calibri" panose="020F0502020204030204" pitchFamily="34" charset="0"/>
                <a:ea typeface="Calibri" panose="020F0502020204030204" pitchFamily="34" charset="0"/>
                <a:cs typeface="Times New Roman" panose="02020603050405020304" pitchFamily="18" charset="0"/>
              </a:rPr>
              <a:t>how the election shall proceed with Vote Dou </a:t>
            </a:r>
            <a:r>
              <a:rPr lang="en-US" dirty="0">
                <a:latin typeface="Calibri" panose="020F0502020204030204" pitchFamily="34" charset="0"/>
                <a:ea typeface="Calibri" panose="020F0502020204030204" pitchFamily="34" charset="0"/>
                <a:cs typeface="Times New Roman" panose="02020603050405020304" pitchFamily="18" charset="0"/>
              </a:rPr>
              <a:t>and</a:t>
            </a:r>
            <a:r>
              <a:rPr lang="en-CA" dirty="0">
                <a:latin typeface="Calibri" panose="020F0502020204030204" pitchFamily="34" charset="0"/>
                <a:ea typeface="Times New Roman" panose="02020603050405020304" pitchFamily="18" charset="0"/>
                <a:cs typeface="Times New Roman" panose="02020603050405020304" pitchFamily="18" charset="0"/>
              </a:rPr>
              <a:t> </a:t>
            </a:r>
            <a:r>
              <a:rPr lang="en-CA" dirty="0" smtClean="0">
                <a:latin typeface="Calibri" panose="020F0502020204030204" pitchFamily="34" charset="0"/>
                <a:ea typeface="Times New Roman" panose="02020603050405020304" pitchFamily="18" charset="0"/>
                <a:cs typeface="Times New Roman" panose="02020603050405020304" pitchFamily="18" charset="0"/>
              </a:rPr>
              <a:t>how the system functions </a:t>
            </a:r>
            <a:r>
              <a:rPr lang="en-CA" dirty="0">
                <a:latin typeface="Calibri" panose="020F0502020204030204" pitchFamily="34" charset="0"/>
                <a:ea typeface="Times New Roman" panose="02020603050405020304" pitchFamily="18" charset="0"/>
                <a:cs typeface="Times New Roman" panose="02020603050405020304" pitchFamily="18" charset="0"/>
              </a:rPr>
              <a:t>relate to each </a:t>
            </a:r>
            <a:r>
              <a:rPr lang="en-CA" dirty="0" smtClean="0">
                <a:latin typeface="Calibri" panose="020F0502020204030204" pitchFamily="34" charset="0"/>
                <a:ea typeface="Times New Roman" panose="02020603050405020304" pitchFamily="18" charset="0"/>
                <a:cs typeface="Times New Roman" panose="02020603050405020304" pitchFamily="18" charset="0"/>
              </a:rPr>
              <a:t>other.</a:t>
            </a:r>
            <a:endParaRPr lang="en-US" dirty="0"/>
          </a:p>
        </p:txBody>
      </p:sp>
      <p:pic>
        <p:nvPicPr>
          <p:cNvPr id="4114" name="Picture 18" descr="template_diagram"/>
          <p:cNvPicPr>
            <a:picLocks noChangeAspect="1" noChangeArrowheads="1"/>
          </p:cNvPicPr>
          <p:nvPr/>
        </p:nvPicPr>
        <p:blipFill rotWithShape="1">
          <a:blip r:embed="rId3">
            <a:extLst>
              <a:ext uri="{28A0092B-C50C-407E-A947-70E740481C1C}">
                <a14:useLocalDpi xmlns:a14="http://schemas.microsoft.com/office/drawing/2010/main" val="0"/>
              </a:ext>
            </a:extLst>
          </a:blip>
          <a:srcRect l="3857" t="13273" r="91164" b="82902"/>
          <a:stretch/>
        </p:blipFill>
        <p:spPr bwMode="auto">
          <a:xfrm>
            <a:off x="3733800" y="1752600"/>
            <a:ext cx="507938" cy="260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70217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TotalTime>
  <Words>1729</Words>
  <Application>Microsoft Office PowerPoint</Application>
  <PresentationFormat>On-screen Show (4:3)</PresentationFormat>
  <Paragraphs>181</Paragraphs>
  <Slides>50</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Symbol</vt:lpstr>
      <vt:lpstr>Times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Atiqa Zafar</cp:lastModifiedBy>
  <cp:revision>33</cp:revision>
  <dcterms:created xsi:type="dcterms:W3CDTF">2013-12-08T16:20:36Z</dcterms:created>
  <dcterms:modified xsi:type="dcterms:W3CDTF">2014-01-02T08:05:44Z</dcterms:modified>
</cp:coreProperties>
</file>